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y="6858000" cx="12192000"/>
  <p:notesSz cx="6858000" cy="9144000"/>
  <p:embeddedFontLst>
    <p:embeddedFont>
      <p:font typeface="Tahoma"/>
      <p:regular r:id="rId144"/>
      <p:bold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6" roundtripDataSignature="AMtx7mjdZPHxGlPHwS7LH+9RyKsOb41s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B0D794-9AB8-40D5-8E51-4DB5EFE9E91F}">
  <a:tblStyle styleId="{FFB0D794-9AB8-40D5-8E51-4DB5EFE9E91F}"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6" Type="http://schemas.openxmlformats.org/officeDocument/2006/relationships/slideMaster" Target="slideMasters/slideMaster3.xml"/><Relationship Id="rId146" Type="http://customschemas.google.com/relationships/presentationmetadata" Target="metadata"/><Relationship Id="rId7" Type="http://schemas.openxmlformats.org/officeDocument/2006/relationships/notesMaster" Target="notesMasters/notesMaster1.xml"/><Relationship Id="rId145" Type="http://schemas.openxmlformats.org/officeDocument/2006/relationships/font" Target="fonts/Tahoma-bold.fntdata"/><Relationship Id="rId8" Type="http://schemas.openxmlformats.org/officeDocument/2006/relationships/slide" Target="slides/slide1.xml"/><Relationship Id="rId144" Type="http://schemas.openxmlformats.org/officeDocument/2006/relationships/font" Target="fonts/Tahoma-regular.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91" name="Google Shape;1091;p100: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92" name="Google Shape;1092;p100: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01" name="Google Shape;1101;p101: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02" name="Google Shape;1102;p101: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12" name="Google Shape;1112;p102: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3" name="Google Shape;1113;p102: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22" name="Google Shape;1122;p103: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3" name="Google Shape;1123;p103: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33" name="Google Shape;1133;p104: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34" name="Google Shape;1134;p104: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44" name="Google Shape;1144;p105: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5" name="Google Shape;1145;p105: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41" name="Google Shape;1341;p114: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2" name="Google Shape;1342;p114: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51" name="Google Shape;1351;p115: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2" name="Google Shape;1352;p115: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61" name="Google Shape;1361;p116: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62" name="Google Shape;1362;p116: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71" name="Google Shape;1371;p117: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2" name="Google Shape;1372;p117: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1" name="Google Shape;1411;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7" name="Google Shape;1447;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3" name="Google Shape;58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4" name="Google Shape;59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3" name="Google Shape;61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81" name="Google Shape;1081;p99:notes"/>
          <p:cNvSpPr/>
          <p:nvPr>
            <p:ph idx="2" type="sldImg"/>
          </p:nvPr>
        </p:nvSpPr>
        <p:spPr>
          <a:xfrm>
            <a:off x="3392488" y="871538"/>
            <a:ext cx="1692275" cy="9525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82" name="Google Shape;1082;p99:notes"/>
          <p:cNvSpPr txBox="1"/>
          <p:nvPr>
            <p:ph idx="1" type="body"/>
          </p:nvPr>
        </p:nvSpPr>
        <p:spPr>
          <a:xfrm>
            <a:off x="661988" y="3506788"/>
            <a:ext cx="7672387" cy="18256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7"/>
          <p:cNvSpPr/>
          <p:nvPr>
            <p:ph idx="2" type="pic"/>
          </p:nvPr>
        </p:nvSpPr>
        <p:spPr>
          <a:xfrm>
            <a:off x="5183188" y="987425"/>
            <a:ext cx="6172200" cy="4873625"/>
          </a:xfrm>
          <a:prstGeom prst="rect">
            <a:avLst/>
          </a:prstGeom>
          <a:noFill/>
          <a:ln>
            <a:noFill/>
          </a:ln>
        </p:spPr>
      </p:sp>
      <p:sp>
        <p:nvSpPr>
          <p:cNvPr id="75" name="Google Shape;75;p1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1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0" name="Google Shape;100;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p1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1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1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1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p1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1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1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3" name="Google Shape;143;p1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1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59"/>
          <p:cNvSpPr/>
          <p:nvPr>
            <p:ph idx="2" type="pic"/>
          </p:nvPr>
        </p:nvSpPr>
        <p:spPr>
          <a:xfrm>
            <a:off x="5183188" y="987425"/>
            <a:ext cx="6172200" cy="4873625"/>
          </a:xfrm>
          <a:prstGeom prst="rect">
            <a:avLst/>
          </a:prstGeom>
          <a:noFill/>
          <a:ln>
            <a:noFill/>
          </a:ln>
        </p:spPr>
      </p:sp>
      <p:sp>
        <p:nvSpPr>
          <p:cNvPr id="150" name="Google Shape;150;p1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1" name="Google Shape;151;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1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1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p1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5" name="Google Shape;175;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8" name="Shape 178"/>
        <p:cNvGrpSpPr/>
        <p:nvPr/>
      </p:nvGrpSpPr>
      <p:grpSpPr>
        <a:xfrm>
          <a:off x="0" y="0"/>
          <a:ext cx="0" cy="0"/>
          <a:chOff x="0" y="0"/>
          <a:chExt cx="0" cy="0"/>
        </a:xfrm>
      </p:grpSpPr>
      <p:sp>
        <p:nvSpPr>
          <p:cNvPr id="179" name="Google Shape;179;p1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4" name="Shape 184"/>
        <p:cNvGrpSpPr/>
        <p:nvPr/>
      </p:nvGrpSpPr>
      <p:grpSpPr>
        <a:xfrm>
          <a:off x="0" y="0"/>
          <a:ext cx="0" cy="0"/>
          <a:chOff x="0" y="0"/>
          <a:chExt cx="0" cy="0"/>
        </a:xfrm>
      </p:grpSpPr>
      <p:sp>
        <p:nvSpPr>
          <p:cNvPr id="185" name="Google Shape;185;p1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1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7" name="Google Shape;187;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0" name="Shape 190"/>
        <p:cNvGrpSpPr/>
        <p:nvPr/>
      </p:nvGrpSpPr>
      <p:grpSpPr>
        <a:xfrm>
          <a:off x="0" y="0"/>
          <a:ext cx="0" cy="0"/>
          <a:chOff x="0" y="0"/>
          <a:chExt cx="0" cy="0"/>
        </a:xfrm>
      </p:grpSpPr>
      <p:sp>
        <p:nvSpPr>
          <p:cNvPr id="191" name="Google Shape;191;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16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6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7" name="Shape 197"/>
        <p:cNvGrpSpPr/>
        <p:nvPr/>
      </p:nvGrpSpPr>
      <p:grpSpPr>
        <a:xfrm>
          <a:off x="0" y="0"/>
          <a:ext cx="0" cy="0"/>
          <a:chOff x="0" y="0"/>
          <a:chExt cx="0" cy="0"/>
        </a:xfrm>
      </p:grpSpPr>
      <p:sp>
        <p:nvSpPr>
          <p:cNvPr id="198" name="Google Shape;198;p16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16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0" name="Google Shape;200;p16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6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2" name="Google Shape;202;p16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sp>
        <p:nvSpPr>
          <p:cNvPr id="207" name="Google Shape;207;p1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obj">
  <p:cSld name="OBJECT">
    <p:spTree>
      <p:nvGrpSpPr>
        <p:cNvPr id="26" name="Shape 26"/>
        <p:cNvGrpSpPr/>
        <p:nvPr/>
      </p:nvGrpSpPr>
      <p:grpSpPr>
        <a:xfrm>
          <a:off x="0" y="0"/>
          <a:ext cx="0" cy="0"/>
          <a:chOff x="0" y="0"/>
          <a:chExt cx="0" cy="0"/>
        </a:xfrm>
      </p:grpSpPr>
      <p:sp>
        <p:nvSpPr>
          <p:cNvPr id="27" name="Google Shape;27;p140"/>
          <p:cNvSpPr txBox="1"/>
          <p:nvPr>
            <p:ph type="ctrTitle"/>
          </p:nvPr>
        </p:nvSpPr>
        <p:spPr>
          <a:xfrm>
            <a:off x="2082776" y="594831"/>
            <a:ext cx="8026449" cy="452111"/>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rgbClr val="FF0000"/>
              </a:buClr>
              <a:buSzPts val="3264"/>
              <a:buFont typeface="Times New Roman"/>
              <a:buNone/>
              <a:defRPr b="0" i="0" sz="3264">
                <a:solidFill>
                  <a:srgbClr val="FF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0"/>
          <p:cNvSpPr txBox="1"/>
          <p:nvPr>
            <p:ph idx="1" type="subTitle"/>
          </p:nvPr>
        </p:nvSpPr>
        <p:spPr>
          <a:xfrm>
            <a:off x="1828800" y="3840480"/>
            <a:ext cx="8534400" cy="387798"/>
          </a:xfrm>
          <a:prstGeom prst="rect">
            <a:avLst/>
          </a:prstGeom>
          <a:noFill/>
          <a:ln>
            <a:noFill/>
          </a:ln>
        </p:spPr>
        <p:txBody>
          <a:bodyPr anchorCtr="0" anchor="t" bIns="0" lIns="0" spcFirstLastPara="1" rIns="0" wrap="square" tIns="0">
            <a:sp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9" name="Google Shape;29;p140"/>
          <p:cNvSpPr txBox="1"/>
          <p:nvPr>
            <p:ph idx="11" type="ftr"/>
          </p:nvPr>
        </p:nvSpPr>
        <p:spPr>
          <a:xfrm>
            <a:off x="4038600" y="6356350"/>
            <a:ext cx="4114800" cy="365125"/>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b="0" i="0" sz="1270">
                <a:solidFill>
                  <a:schemeClr val="dk1"/>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0"/>
          <p:cNvSpPr txBox="1"/>
          <p:nvPr>
            <p:ph idx="10" type="dt"/>
          </p:nvPr>
        </p:nvSpPr>
        <p:spPr>
          <a:xfrm>
            <a:off x="838200" y="6356350"/>
            <a:ext cx="27432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0"/>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lvl1pPr indent="0" lvl="0"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1pPr>
            <a:lvl2pPr indent="0" lvl="1"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2pPr>
            <a:lvl3pPr indent="0" lvl="2"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3pPr>
            <a:lvl4pPr indent="0" lvl="3"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4pPr>
            <a:lvl5pPr indent="0" lvl="4"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5pPr>
            <a:lvl6pPr indent="0" lvl="5"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6pPr>
            <a:lvl7pPr indent="0" lvl="6"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7pPr>
            <a:lvl8pPr indent="0" lvl="7"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8pPr>
            <a:lvl9pPr indent="0" lvl="8" marL="34549" marR="0" algn="r">
              <a:lnSpc>
                <a:spcPct val="116377"/>
              </a:lnSpc>
              <a:spcBef>
                <a:spcPts val="0"/>
              </a:spcBef>
              <a:buNone/>
              <a:defRPr b="0" i="0" sz="1270">
                <a:solidFill>
                  <a:schemeClr val="dk1"/>
                </a:solidFill>
                <a:latin typeface="Times New Roman"/>
                <a:ea typeface="Times New Roman"/>
                <a:cs typeface="Times New Roman"/>
                <a:sym typeface="Times New Roman"/>
              </a:defRPr>
            </a:lvl9pPr>
          </a:lstStyle>
          <a:p>
            <a:pPr indent="0" lvl="0" marL="34549"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
        <p:nvSpPr>
          <p:cNvPr id="212" name="Google Shape;212;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5" name="Shape 215"/>
        <p:cNvGrpSpPr/>
        <p:nvPr/>
      </p:nvGrpSpPr>
      <p:grpSpPr>
        <a:xfrm>
          <a:off x="0" y="0"/>
          <a:ext cx="0" cy="0"/>
          <a:chOff x="0" y="0"/>
          <a:chExt cx="0" cy="0"/>
        </a:xfrm>
      </p:grpSpPr>
      <p:sp>
        <p:nvSpPr>
          <p:cNvPr id="216" name="Google Shape;216;p1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17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8" name="Google Shape;218;p17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9" name="Google Shape;219;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2" name="Shape 222"/>
        <p:cNvGrpSpPr/>
        <p:nvPr/>
      </p:nvGrpSpPr>
      <p:grpSpPr>
        <a:xfrm>
          <a:off x="0" y="0"/>
          <a:ext cx="0" cy="0"/>
          <a:chOff x="0" y="0"/>
          <a:chExt cx="0" cy="0"/>
        </a:xfrm>
      </p:grpSpPr>
      <p:sp>
        <p:nvSpPr>
          <p:cNvPr id="223" name="Google Shape;223;p17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71"/>
          <p:cNvSpPr/>
          <p:nvPr>
            <p:ph idx="2" type="pic"/>
          </p:nvPr>
        </p:nvSpPr>
        <p:spPr>
          <a:xfrm>
            <a:off x="5183188" y="987425"/>
            <a:ext cx="6172200" cy="4873625"/>
          </a:xfrm>
          <a:prstGeom prst="rect">
            <a:avLst/>
          </a:prstGeom>
          <a:noFill/>
          <a:ln>
            <a:noFill/>
          </a:ln>
        </p:spPr>
      </p:sp>
      <p:sp>
        <p:nvSpPr>
          <p:cNvPr id="225" name="Google Shape;225;p17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 name="Google Shape;226;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9" name="Shape 229"/>
        <p:cNvGrpSpPr/>
        <p:nvPr/>
      </p:nvGrpSpPr>
      <p:grpSpPr>
        <a:xfrm>
          <a:off x="0" y="0"/>
          <a:ext cx="0" cy="0"/>
          <a:chOff x="0" y="0"/>
          <a:chExt cx="0" cy="0"/>
        </a:xfrm>
      </p:grpSpPr>
      <p:sp>
        <p:nvSpPr>
          <p:cNvPr id="230" name="Google Shape;230;p1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17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5" name="Shape 235"/>
        <p:cNvGrpSpPr/>
        <p:nvPr/>
      </p:nvGrpSpPr>
      <p:grpSpPr>
        <a:xfrm>
          <a:off x="0" y="0"/>
          <a:ext cx="0" cy="0"/>
          <a:chOff x="0" y="0"/>
          <a:chExt cx="0" cy="0"/>
        </a:xfrm>
      </p:grpSpPr>
      <p:sp>
        <p:nvSpPr>
          <p:cNvPr id="236" name="Google Shape;236;p17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7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1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1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1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37"/>
          <p:cNvSpPr/>
          <p:nvPr/>
        </p:nvSpPr>
        <p:spPr>
          <a:xfrm>
            <a:off x="9022080" y="0"/>
            <a:ext cx="3169920" cy="1066800"/>
          </a:xfrm>
          <a:prstGeom prst="rect">
            <a:avLst/>
          </a:prstGeom>
          <a:blipFill rotWithShape="1">
            <a:blip r:embed="rId1">
              <a:alphaModFix amt="7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1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 name="Google Shape;168;p1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0" name="Google Shape;170;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1" name="Google Shape;171;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6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7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70.jpg"/><Relationship Id="rId4" Type="http://schemas.openxmlformats.org/officeDocument/2006/relationships/image" Target="../media/image69.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7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7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hyperlink" Target="https://www.nfon.com/en/telephony/cloudy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hyperlink" Target="https://www.techtarget.com/searchnetworking/definition/node" TargetMode="External"/><Relationship Id="rId4" Type="http://schemas.openxmlformats.org/officeDocument/2006/relationships/hyperlink" Target="https://www.techtarget.com/searchnetworking/definition/protocol" TargetMode="External"/><Relationship Id="rId5" Type="http://schemas.openxmlformats.org/officeDocument/2006/relationships/hyperlink" Target="https://www.techtarget.com/searchunifiedcommunications/definition/Internet-Protocol" TargetMode="External"/><Relationship Id="rId6" Type="http://schemas.openxmlformats.org/officeDocument/2006/relationships/hyperlink" Target="https://www.techtarget.com/searchnetworking/definition/local-area-network-LAN"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hyperlink" Target="https://whatis.techtarget.com/definition/proxy-server" TargetMode="External"/><Relationship Id="rId4" Type="http://schemas.openxmlformats.org/officeDocument/2006/relationships/hyperlink" Target="https://www.techtarget.com/searchsecurity/definition/firewall"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76.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hyperlink" Target="https://www.techtarget.com/searchnetworking/definition/router" TargetMode="External"/><Relationship Id="rId4" Type="http://schemas.openxmlformats.org/officeDocument/2006/relationships/hyperlink" Target="https://searchmobilecomputing.techtarget.com/definition/modem"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hyperlink" Target="https://www.techtarget.com/searchnetworking/definition/OSI"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hyperlink" Target="https://www.techtarget.com/searchsecurity/definition/Web-application-firewall-WAF" TargetMode="External"/><Relationship Id="rId4" Type="http://schemas.openxmlformats.org/officeDocument/2006/relationships/hyperlink" Target="https://www.techtarget.com/searchstorage/definition/cloud-storage-gateway" TargetMode="External"/><Relationship Id="rId9" Type="http://schemas.openxmlformats.org/officeDocument/2006/relationships/hyperlink" Target="https://www.techtarget.com/searchunifiedcommunications/definition/VoIP-trunk-gateway" TargetMode="External"/><Relationship Id="rId5" Type="http://schemas.openxmlformats.org/officeDocument/2006/relationships/hyperlink" Target="https://searchapparchitecture.techtarget.com/definition/application-program-interface-API" TargetMode="External"/><Relationship Id="rId6" Type="http://schemas.openxmlformats.org/officeDocument/2006/relationships/hyperlink" Target="https://searchapparchitecture.techtarget.com/definition/service-oriented-architecture-SOA" TargetMode="External"/><Relationship Id="rId7" Type="http://schemas.openxmlformats.org/officeDocument/2006/relationships/hyperlink" Target="https://whatis.techtarget.com/definition/IoT-gateway" TargetMode="External"/><Relationship Id="rId8" Type="http://schemas.openxmlformats.org/officeDocument/2006/relationships/hyperlink" Target="https://www.techtarget.com/searchunifiedcommunications/definition/media-gateway"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5.jp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5.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37.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1.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4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hyperlink" Target="https://en.wikipedia.org/wiki/Proprietary_protocol" TargetMode="External"/><Relationship Id="rId4" Type="http://schemas.openxmlformats.org/officeDocument/2006/relationships/hyperlink" Target="https://en.wikipedia.org/wiki/Protocol_stack" TargetMode="External"/><Relationship Id="rId5" Type="http://schemas.openxmlformats.org/officeDocument/2006/relationships/hyperlink" Target="https://en.wikipedia.org/wiki/Apple_Inc." TargetMode="External"/><Relationship Id="rId6" Type="http://schemas.openxmlformats.org/officeDocument/2006/relationships/hyperlink" Target="https://en.wikipedia.org/wiki/Macintosh" TargetMode="External"/><Relationship Id="rId7" Type="http://schemas.openxmlformats.org/officeDocument/2006/relationships/hyperlink" Target="https://en.wikipedia.org/wiki/Local_area_network"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5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5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
          <p:cNvSpPr txBox="1"/>
          <p:nvPr>
            <p:ph type="ctrTitle"/>
          </p:nvPr>
        </p:nvSpPr>
        <p:spPr>
          <a:xfrm>
            <a:off x="1524000" y="1122363"/>
            <a:ext cx="9144000" cy="126124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COMPUTER NETWORKS</a:t>
            </a:r>
            <a:endParaRPr/>
          </a:p>
        </p:txBody>
      </p:sp>
      <p:sp>
        <p:nvSpPr>
          <p:cNvPr id="247" name="Google Shape;247;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p:txBody>
      </p:sp>
      <p:sp>
        <p:nvSpPr>
          <p:cNvPr id="248" name="Google Shape;248;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graphicFrame>
        <p:nvGraphicFramePr>
          <p:cNvPr id="250" name="Google Shape;250;p1"/>
          <p:cNvGraphicFramePr/>
          <p:nvPr/>
        </p:nvGraphicFramePr>
        <p:xfrm>
          <a:off x="578498" y="3264059"/>
          <a:ext cx="3000000" cy="3000000"/>
        </p:xfrm>
        <a:graphic>
          <a:graphicData uri="http://schemas.openxmlformats.org/drawingml/2006/table">
            <a:tbl>
              <a:tblPr bandRow="1" firstCol="1" firstRow="1">
                <a:noFill/>
                <a:tableStyleId>{FFB0D794-9AB8-40D5-8E51-4DB5EFE9E91F}</a:tableStyleId>
              </a:tblPr>
              <a:tblGrid>
                <a:gridCol w="2002875"/>
                <a:gridCol w="4748550"/>
                <a:gridCol w="1375900"/>
                <a:gridCol w="3153375"/>
              </a:tblGrid>
              <a:tr h="436025">
                <a:tc gridSpan="4">
                  <a:txBody>
                    <a:bodyPr/>
                    <a:lstStyle/>
                    <a:p>
                      <a:pPr indent="0" lvl="0" marL="0" marR="0" rtl="0" algn="ctr">
                        <a:lnSpc>
                          <a:spcPct val="115000"/>
                        </a:lnSpc>
                        <a:spcBef>
                          <a:spcPts val="0"/>
                        </a:spcBef>
                        <a:spcAft>
                          <a:spcPts val="0"/>
                        </a:spcAft>
                        <a:buNone/>
                      </a:pPr>
                      <a:r>
                        <a:rPr lang="en-US" sz="2000" u="none" cap="none" strike="noStrike"/>
                        <a:t>Presentation Material</a:t>
                      </a:r>
                      <a:endParaRPr sz="2000" u="none" cap="none" strike="noStrike">
                        <a:latin typeface="Calibri"/>
                        <a:ea typeface="Calibri"/>
                        <a:cs typeface="Calibri"/>
                        <a:sym typeface="Calibri"/>
                      </a:endParaRPr>
                    </a:p>
                  </a:txBody>
                  <a:tcPr marT="0" marB="0" marR="68575" marL="68575" anchor="ctr"/>
                </a:tc>
                <a:tc hMerge="1"/>
                <a:tc hMerge="1"/>
                <a:tc hMerge="1"/>
              </a:tr>
              <a:tr h="436025">
                <a:tc gridSpan="4">
                  <a:txBody>
                    <a:bodyPr/>
                    <a:lstStyle/>
                    <a:p>
                      <a:pPr indent="0" lvl="0" marL="0" marR="0" rtl="0" algn="ctr">
                        <a:lnSpc>
                          <a:spcPct val="115000"/>
                        </a:lnSpc>
                        <a:spcBef>
                          <a:spcPts val="0"/>
                        </a:spcBef>
                        <a:spcAft>
                          <a:spcPts val="0"/>
                        </a:spcAft>
                        <a:buNone/>
                      </a:pPr>
                      <a:r>
                        <a:rPr lang="en-US" sz="2000" u="none" cap="none" strike="noStrike"/>
                        <a:t>Department of Computer Science &amp; Engineering</a:t>
                      </a:r>
                      <a:endParaRPr sz="2000" u="none" cap="none" strike="noStrike">
                        <a:latin typeface="Calibri"/>
                        <a:ea typeface="Calibri"/>
                        <a:cs typeface="Calibri"/>
                        <a:sym typeface="Calibri"/>
                      </a:endParaRPr>
                    </a:p>
                  </a:txBody>
                  <a:tcPr marT="0" marB="0" marR="68575" marL="68575" anchor="ctr"/>
                </a:tc>
                <a:tc hMerge="1"/>
                <a:tc hMerge="1"/>
                <a:tc hMerge="1"/>
              </a:tr>
              <a:tr h="412425">
                <a:tc>
                  <a:txBody>
                    <a:bodyPr/>
                    <a:lstStyle/>
                    <a:p>
                      <a:pPr indent="0" lvl="0" marL="0" marR="0" rtl="0" algn="l">
                        <a:lnSpc>
                          <a:spcPct val="115000"/>
                        </a:lnSpc>
                        <a:spcBef>
                          <a:spcPts val="0"/>
                        </a:spcBef>
                        <a:spcAft>
                          <a:spcPts val="0"/>
                        </a:spcAft>
                        <a:buNone/>
                      </a:pPr>
                      <a:r>
                        <a:rPr lang="en-US" sz="2000" u="none" cap="none" strike="noStrike"/>
                        <a:t>Course Code:19CS3602</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 </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Semester:</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 VI</a:t>
                      </a:r>
                      <a:endParaRPr sz="2000" u="none" cap="none" strike="noStrike">
                        <a:latin typeface="Calibri"/>
                        <a:ea typeface="Calibri"/>
                        <a:cs typeface="Calibri"/>
                        <a:sym typeface="Calibri"/>
                      </a:endParaRPr>
                    </a:p>
                  </a:txBody>
                  <a:tcPr marT="0" marB="0" marR="68575" marL="68575" anchor="ctr"/>
                </a:tc>
              </a:tr>
              <a:tr h="412425">
                <a:tc>
                  <a:txBody>
                    <a:bodyPr/>
                    <a:lstStyle/>
                    <a:p>
                      <a:pPr indent="0" lvl="0" marL="0" marR="0" rtl="0" algn="l">
                        <a:lnSpc>
                          <a:spcPct val="115000"/>
                        </a:lnSpc>
                        <a:spcBef>
                          <a:spcPts val="0"/>
                        </a:spcBef>
                        <a:spcAft>
                          <a:spcPts val="0"/>
                        </a:spcAft>
                        <a:buNone/>
                      </a:pPr>
                      <a:r>
                        <a:rPr lang="en-US" sz="2000" u="none" cap="none" strike="noStrike"/>
                        <a:t>Course Title: COMPUTER NETWORKS</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 </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Year:2022</a:t>
                      </a:r>
                      <a:endParaRPr sz="2000" u="none" cap="none" strike="noStrike">
                        <a:latin typeface="Calibri"/>
                        <a:ea typeface="Calibri"/>
                        <a:cs typeface="Calibri"/>
                        <a:sym typeface="Calibri"/>
                      </a:endParaRPr>
                    </a:p>
                  </a:txBody>
                  <a:tcPr marT="0" marB="0" marR="68575" marL="68575" anchor="ctr"/>
                </a:tc>
                <a:tc>
                  <a:txBody>
                    <a:bodyPr/>
                    <a:lstStyle/>
                    <a:p>
                      <a:pPr indent="0" lvl="0" marL="0" marR="0" rtl="0" algn="l">
                        <a:lnSpc>
                          <a:spcPct val="115000"/>
                        </a:lnSpc>
                        <a:spcBef>
                          <a:spcPts val="0"/>
                        </a:spcBef>
                        <a:spcAft>
                          <a:spcPts val="0"/>
                        </a:spcAft>
                        <a:buNone/>
                      </a:pPr>
                      <a:r>
                        <a:rPr lang="en-US" sz="2000" u="none" cap="none" strike="noStrike"/>
                        <a:t> </a:t>
                      </a:r>
                      <a:endParaRPr sz="2000" u="none" cap="none" strike="noStrike">
                        <a:latin typeface="Calibri"/>
                        <a:ea typeface="Calibri"/>
                        <a:cs typeface="Calibri"/>
                        <a:sym typeface="Calibri"/>
                      </a:endParaRPr>
                    </a:p>
                  </a:txBody>
                  <a:tcPr marT="0" marB="0" marR="68575" marL="68575" anchor="ctr"/>
                </a:tc>
              </a:tr>
              <a:tr h="412425">
                <a:tc>
                  <a:txBody>
                    <a:bodyPr/>
                    <a:lstStyle/>
                    <a:p>
                      <a:pPr indent="0" lvl="0" marL="0" marR="0" rtl="0" algn="l">
                        <a:lnSpc>
                          <a:spcPct val="115000"/>
                        </a:lnSpc>
                        <a:spcBef>
                          <a:spcPts val="0"/>
                        </a:spcBef>
                        <a:spcAft>
                          <a:spcPts val="0"/>
                        </a:spcAft>
                        <a:buNone/>
                      </a:pPr>
                      <a:r>
                        <a:rPr lang="en-US" sz="2000" u="none" cap="none" strike="noStrike"/>
                        <a:t>Faculty Name:</a:t>
                      </a:r>
                      <a:endParaRPr sz="2000" u="none" cap="none" strike="noStrike">
                        <a:latin typeface="Calibri"/>
                        <a:ea typeface="Calibri"/>
                        <a:cs typeface="Calibri"/>
                        <a:sym typeface="Calibri"/>
                      </a:endParaRPr>
                    </a:p>
                  </a:txBody>
                  <a:tcPr marT="0" marB="0" marR="68575" marL="68575" anchor="ctr"/>
                </a:tc>
                <a:tc gridSpan="3">
                  <a:txBody>
                    <a:bodyPr/>
                    <a:lstStyle/>
                    <a:p>
                      <a:pPr indent="0" lvl="0" marL="0" marR="0" rtl="0" algn="l">
                        <a:lnSpc>
                          <a:spcPct val="115000"/>
                        </a:lnSpc>
                        <a:spcBef>
                          <a:spcPts val="0"/>
                        </a:spcBef>
                        <a:spcAft>
                          <a:spcPts val="0"/>
                        </a:spcAft>
                        <a:buNone/>
                      </a:pPr>
                      <a:r>
                        <a:rPr lang="en-US" sz="2000" u="none" cap="none" strike="noStrike"/>
                        <a:t> </a:t>
                      </a:r>
                      <a:endParaRPr sz="2000" u="none" cap="none" strike="noStrike">
                        <a:latin typeface="Calibri"/>
                        <a:ea typeface="Calibri"/>
                        <a:cs typeface="Calibri"/>
                        <a:sym typeface="Calibri"/>
                      </a:endParaRPr>
                    </a:p>
                  </a:txBody>
                  <a:tcPr marT="0" marB="0" marR="68575" marL="68575" anchor="ctr"/>
                </a:tc>
                <a:tc hMerge="1"/>
                <a:tc hMerge="1"/>
              </a:tr>
            </a:tbl>
          </a:graphicData>
        </a:graphic>
      </p:graphicFrame>
      <p:sp>
        <p:nvSpPr>
          <p:cNvPr id="251" name="Google Shape;251;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19" name="Google Shape;319;p10"/>
          <p:cNvSpPr txBox="1"/>
          <p:nvPr/>
        </p:nvSpPr>
        <p:spPr>
          <a:xfrm>
            <a:off x="2416285" y="665646"/>
            <a:ext cx="7407331" cy="5133518"/>
          </a:xfrm>
          <a:prstGeom prst="rect">
            <a:avLst/>
          </a:prstGeom>
          <a:noFill/>
          <a:ln>
            <a:noFill/>
          </a:ln>
        </p:spPr>
        <p:txBody>
          <a:bodyPr anchorCtr="0" anchor="t" bIns="0" lIns="0" spcFirstLastPara="1" rIns="0" wrap="square" tIns="67350">
            <a:spAutoFit/>
          </a:bodyPr>
          <a:lstStyle/>
          <a:p>
            <a:pPr indent="0" lvl="0" marL="11516" marR="328216" rtl="0" algn="l">
              <a:lnSpc>
                <a:spcPct val="108057"/>
              </a:lnSpc>
              <a:spcBef>
                <a:spcPts val="0"/>
              </a:spcBef>
              <a:spcAft>
                <a:spcPts val="0"/>
              </a:spcAft>
              <a:buNone/>
            </a:pPr>
            <a:r>
              <a:rPr lang="en-US" sz="3264">
                <a:solidFill>
                  <a:schemeClr val="dk1"/>
                </a:solidFill>
                <a:latin typeface="Times New Roman"/>
                <a:ea typeface="Times New Roman"/>
                <a:cs typeface="Times New Roman"/>
                <a:sym typeface="Times New Roman"/>
              </a:rPr>
              <a:t>The MAC sublayer is especially important  in </a:t>
            </a:r>
            <a:r>
              <a:rPr lang="en-US" sz="3264">
                <a:solidFill>
                  <a:srgbClr val="FF3200"/>
                </a:solidFill>
                <a:latin typeface="Times New Roman"/>
                <a:ea typeface="Times New Roman"/>
                <a:cs typeface="Times New Roman"/>
                <a:sym typeface="Times New Roman"/>
              </a:rPr>
              <a:t>LANs</a:t>
            </a:r>
            <a:r>
              <a:rPr lang="en-US" sz="3264">
                <a:solidFill>
                  <a:schemeClr val="dk1"/>
                </a:solidFill>
                <a:latin typeface="Times New Roman"/>
                <a:ea typeface="Times New Roman"/>
                <a:cs typeface="Times New Roman"/>
                <a:sym typeface="Times New Roman"/>
              </a:rPr>
              <a:t>, nearly all of which use a multi-  access channel as the basis of their  communication.</a:t>
            </a:r>
            <a:endParaRPr sz="3264">
              <a:solidFill>
                <a:schemeClr val="dk1"/>
              </a:solidFill>
              <a:latin typeface="Times New Roman"/>
              <a:ea typeface="Times New Roman"/>
              <a:cs typeface="Times New Roman"/>
              <a:sym typeface="Times New Roman"/>
            </a:endParaRPr>
          </a:p>
          <a:p>
            <a:pPr indent="0" lvl="0" marL="11516" marR="109981" rtl="0" algn="l">
              <a:lnSpc>
                <a:spcPct val="108057"/>
              </a:lnSpc>
              <a:spcBef>
                <a:spcPts val="1845"/>
              </a:spcBef>
              <a:spcAft>
                <a:spcPts val="0"/>
              </a:spcAft>
              <a:buNone/>
            </a:pPr>
            <a:r>
              <a:rPr lang="en-US" sz="3264">
                <a:solidFill>
                  <a:srgbClr val="FF3200"/>
                </a:solidFill>
                <a:latin typeface="Times New Roman"/>
                <a:ea typeface="Times New Roman"/>
                <a:cs typeface="Times New Roman"/>
                <a:sym typeface="Times New Roman"/>
              </a:rPr>
              <a:t>WANs</a:t>
            </a:r>
            <a:r>
              <a:rPr lang="en-US" sz="3264">
                <a:solidFill>
                  <a:schemeClr val="dk1"/>
                </a:solidFill>
                <a:latin typeface="Times New Roman"/>
                <a:ea typeface="Times New Roman"/>
                <a:cs typeface="Times New Roman"/>
                <a:sym typeface="Times New Roman"/>
              </a:rPr>
              <a:t>, in contrast, use point-to-point links,  except for satellite networks.</a:t>
            </a:r>
            <a:endParaRPr sz="3264">
              <a:solidFill>
                <a:schemeClr val="dk1"/>
              </a:solidFill>
              <a:latin typeface="Times New Roman"/>
              <a:ea typeface="Times New Roman"/>
              <a:cs typeface="Times New Roman"/>
              <a:sym typeface="Times New Roman"/>
            </a:endParaRPr>
          </a:p>
          <a:p>
            <a:pPr indent="0" lvl="0" marL="11516" marR="4607" rtl="0" algn="l">
              <a:lnSpc>
                <a:spcPct val="108057"/>
              </a:lnSpc>
              <a:spcBef>
                <a:spcPts val="2693"/>
              </a:spcBef>
              <a:spcAft>
                <a:spcPts val="0"/>
              </a:spcAft>
              <a:buNone/>
            </a:pPr>
            <a:r>
              <a:rPr lang="en-US" sz="3264">
                <a:solidFill>
                  <a:schemeClr val="dk1"/>
                </a:solidFill>
                <a:latin typeface="Times New Roman"/>
                <a:ea typeface="Times New Roman"/>
                <a:cs typeface="Times New Roman"/>
                <a:sym typeface="Times New Roman"/>
              </a:rPr>
              <a:t>Because multi-access channels and LANs  are so closely related, in this chapter we will  discuss </a:t>
            </a:r>
            <a:r>
              <a:rPr lang="en-US" sz="3264">
                <a:solidFill>
                  <a:srgbClr val="FF3200"/>
                </a:solidFill>
                <a:latin typeface="Times New Roman"/>
                <a:ea typeface="Times New Roman"/>
                <a:cs typeface="Times New Roman"/>
                <a:sym typeface="Times New Roman"/>
              </a:rPr>
              <a:t>LANs in general</a:t>
            </a:r>
            <a:r>
              <a:rPr lang="en-US" sz="3264">
                <a:solidFill>
                  <a:schemeClr val="dk1"/>
                </a:solidFill>
                <a:latin typeface="Times New Roman"/>
                <a:ea typeface="Times New Roman"/>
                <a:cs typeface="Times New Roman"/>
                <a:sym typeface="Times New Roman"/>
              </a:rPr>
              <a:t>, as well as </a:t>
            </a:r>
            <a:r>
              <a:rPr lang="en-US" sz="3264">
                <a:solidFill>
                  <a:srgbClr val="FF3200"/>
                </a:solidFill>
                <a:latin typeface="Times New Roman"/>
                <a:ea typeface="Times New Roman"/>
                <a:cs typeface="Times New Roman"/>
                <a:sym typeface="Times New Roman"/>
              </a:rPr>
              <a:t>satellite  and </a:t>
            </a:r>
            <a:r>
              <a:rPr lang="en-US" sz="3264">
                <a:solidFill>
                  <a:schemeClr val="dk1"/>
                </a:solidFill>
                <a:latin typeface="Times New Roman"/>
                <a:ea typeface="Times New Roman"/>
                <a:cs typeface="Times New Roman"/>
                <a:sym typeface="Times New Roman"/>
              </a:rPr>
              <a:t>some other </a:t>
            </a:r>
            <a:r>
              <a:rPr lang="en-US" sz="3264">
                <a:solidFill>
                  <a:srgbClr val="FF3200"/>
                </a:solidFill>
                <a:latin typeface="Times New Roman"/>
                <a:ea typeface="Times New Roman"/>
                <a:cs typeface="Times New Roman"/>
                <a:sym typeface="Times New Roman"/>
              </a:rPr>
              <a:t>broadcast networks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0"/>
          <p:cNvSpPr txBox="1"/>
          <p:nvPr>
            <p:ph type="title"/>
          </p:nvPr>
        </p:nvSpPr>
        <p:spPr>
          <a:xfrm>
            <a:off x="838200" y="365125"/>
            <a:ext cx="10515600" cy="1325563"/>
          </a:xfrm>
          <a:prstGeom prst="rect">
            <a:avLst/>
          </a:prstGeom>
          <a:noFill/>
          <a:ln>
            <a:noFill/>
          </a:ln>
        </p:spPr>
        <p:txBody>
          <a:bodyPr anchorCtr="0" anchor="b" bIns="46075" lIns="92150" spcFirstLastPara="1" rIns="92150" wrap="square" tIns="46075">
            <a:normAutofit/>
          </a:bodyPr>
          <a:lstStyle/>
          <a:p>
            <a:pPr indent="0" lvl="0" marL="0" rtl="0" algn="l">
              <a:lnSpc>
                <a:spcPct val="90000"/>
              </a:lnSpc>
              <a:spcBef>
                <a:spcPts val="0"/>
              </a:spcBef>
              <a:spcAft>
                <a:spcPts val="0"/>
              </a:spcAft>
              <a:buClr>
                <a:schemeClr val="dk1"/>
              </a:buClr>
              <a:buSzPts val="4400"/>
              <a:buFont typeface="Calibri"/>
              <a:buNone/>
            </a:pPr>
            <a:r>
              <a:rPr lang="en-US"/>
              <a:t>Spanning Tree Requirements</a:t>
            </a:r>
            <a:endParaRPr/>
          </a:p>
        </p:txBody>
      </p:sp>
      <p:sp>
        <p:nvSpPr>
          <p:cNvPr id="1095" name="Google Shape;1095;p100"/>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Each bridge is assigned a unique identifier</a:t>
            </a:r>
            <a:endParaRPr/>
          </a:p>
          <a:p>
            <a:pPr indent="-338138" lvl="0" marL="338138" rtl="0" algn="l">
              <a:lnSpc>
                <a:spcPct val="90000"/>
              </a:lnSpc>
              <a:spcBef>
                <a:spcPts val="1000"/>
              </a:spcBef>
              <a:spcAft>
                <a:spcPts val="0"/>
              </a:spcAft>
              <a:buClr>
                <a:schemeClr val="dk1"/>
              </a:buClr>
              <a:buSzPts val="2800"/>
              <a:buChar char="•"/>
            </a:pPr>
            <a:r>
              <a:rPr lang="en-US"/>
              <a:t>A broadcast address for bridges on a LAN</a:t>
            </a:r>
            <a:endParaRPr/>
          </a:p>
          <a:p>
            <a:pPr indent="-338138" lvl="0" marL="338138" rtl="0" algn="l">
              <a:lnSpc>
                <a:spcPct val="90000"/>
              </a:lnSpc>
              <a:spcBef>
                <a:spcPts val="1000"/>
              </a:spcBef>
              <a:spcAft>
                <a:spcPts val="0"/>
              </a:spcAft>
              <a:buClr>
                <a:schemeClr val="dk1"/>
              </a:buClr>
              <a:buSzPts val="2800"/>
              <a:buChar char="•"/>
            </a:pPr>
            <a:r>
              <a:rPr lang="en-US"/>
              <a:t>A unique port identifier for all ports on all bridges</a:t>
            </a:r>
            <a:endParaRPr/>
          </a:p>
          <a:p>
            <a:pPr indent="-280988" lvl="1" marL="738188" rtl="0" algn="l">
              <a:lnSpc>
                <a:spcPct val="90000"/>
              </a:lnSpc>
              <a:spcBef>
                <a:spcPts val="500"/>
              </a:spcBef>
              <a:spcAft>
                <a:spcPts val="0"/>
              </a:spcAft>
              <a:buClr>
                <a:schemeClr val="dk1"/>
              </a:buClr>
              <a:buSzPts val="2400"/>
              <a:buChar char="•"/>
            </a:pPr>
            <a:r>
              <a:rPr lang="en-US"/>
              <a:t>MAC address</a:t>
            </a:r>
            <a:endParaRPr/>
          </a:p>
          <a:p>
            <a:pPr indent="-280988" lvl="1" marL="738188" rtl="0" algn="l">
              <a:lnSpc>
                <a:spcPct val="90000"/>
              </a:lnSpc>
              <a:spcBef>
                <a:spcPts val="500"/>
              </a:spcBef>
              <a:spcAft>
                <a:spcPts val="0"/>
              </a:spcAft>
              <a:buClr>
                <a:schemeClr val="dk1"/>
              </a:buClr>
              <a:buSzPts val="2400"/>
              <a:buChar char="•"/>
            </a:pPr>
            <a:r>
              <a:rPr lang="en-US"/>
              <a:t>Bridge id + port number</a:t>
            </a:r>
            <a:endParaRPr/>
          </a:p>
        </p:txBody>
      </p:sp>
      <p:sp>
        <p:nvSpPr>
          <p:cNvPr id="1096" name="Google Shape;1096;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97" name="Google Shape;1097;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8" name="Google Shape;1098;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1"/>
          <p:cNvSpPr txBox="1"/>
          <p:nvPr>
            <p:ph type="title"/>
          </p:nvPr>
        </p:nvSpPr>
        <p:spPr>
          <a:xfrm>
            <a:off x="699796" y="103188"/>
            <a:ext cx="8998242"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Concepts:</a:t>
            </a:r>
            <a:br>
              <a:rPr lang="en-US"/>
            </a:br>
            <a:r>
              <a:rPr lang="en-US"/>
              <a:t>Root Bridge</a:t>
            </a:r>
            <a:endParaRPr/>
          </a:p>
        </p:txBody>
      </p:sp>
      <p:sp>
        <p:nvSpPr>
          <p:cNvPr id="1105" name="Google Shape;1105;p101"/>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The bridge with the lowest bridge ID value is elected the </a:t>
            </a:r>
            <a:r>
              <a:rPr i="1" lang="en-US">
                <a:solidFill>
                  <a:srgbClr val="FF0000"/>
                </a:solidFill>
              </a:rPr>
              <a:t>root</a:t>
            </a:r>
            <a:r>
              <a:rPr lang="en-US"/>
              <a:t> </a:t>
            </a:r>
            <a:r>
              <a:rPr i="1" lang="en-US">
                <a:solidFill>
                  <a:srgbClr val="FF0000"/>
                </a:solidFill>
              </a:rPr>
              <a:t>bridge</a:t>
            </a:r>
            <a:endParaRPr/>
          </a:p>
          <a:p>
            <a:pPr indent="-338138" lvl="0" marL="338138" rtl="0" algn="l">
              <a:lnSpc>
                <a:spcPct val="90000"/>
              </a:lnSpc>
              <a:spcBef>
                <a:spcPts val="1000"/>
              </a:spcBef>
              <a:spcAft>
                <a:spcPts val="0"/>
              </a:spcAft>
              <a:buClr>
                <a:schemeClr val="dk1"/>
              </a:buClr>
              <a:buSzPts val="2800"/>
              <a:buChar char="•"/>
            </a:pPr>
            <a:r>
              <a:rPr lang="en-US"/>
              <a:t>One root bridge chosen among all bridges</a:t>
            </a:r>
            <a:endParaRPr/>
          </a:p>
          <a:p>
            <a:pPr indent="-338138" lvl="0" marL="338138" rtl="0" algn="l">
              <a:lnSpc>
                <a:spcPct val="90000"/>
              </a:lnSpc>
              <a:spcBef>
                <a:spcPts val="1000"/>
              </a:spcBef>
              <a:spcAft>
                <a:spcPts val="0"/>
              </a:spcAft>
              <a:buClr>
                <a:schemeClr val="dk1"/>
              </a:buClr>
              <a:buSzPts val="2800"/>
              <a:buChar char="•"/>
            </a:pPr>
            <a:r>
              <a:rPr lang="en-US"/>
              <a:t>Every other bridge calculates a path</a:t>
            </a:r>
            <a:endParaRPr/>
          </a:p>
          <a:p>
            <a:pPr indent="-338138" lvl="0" marL="338138" rtl="0" algn="l">
              <a:lnSpc>
                <a:spcPct val="90000"/>
              </a:lnSpc>
              <a:spcBef>
                <a:spcPts val="1000"/>
              </a:spcBef>
              <a:spcAft>
                <a:spcPts val="0"/>
              </a:spcAft>
              <a:buClr>
                <a:schemeClr val="dk1"/>
              </a:buClr>
              <a:buSzPts val="2800"/>
              <a:buChar char="•"/>
            </a:pPr>
            <a:r>
              <a:rPr lang="en-US"/>
              <a:t> to the root bridge</a:t>
            </a:r>
            <a:endParaRPr/>
          </a:p>
        </p:txBody>
      </p:sp>
      <p:sp>
        <p:nvSpPr>
          <p:cNvPr id="1106" name="Google Shape;1106;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07" name="Google Shape;1107;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8" name="Google Shape;1108;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pic>
        <p:nvPicPr>
          <p:cNvPr descr="Spanning-Tree Cost Calculation" id="1109" name="Google Shape;1109;p101"/>
          <p:cNvPicPr preferRelativeResize="0"/>
          <p:nvPr/>
        </p:nvPicPr>
        <p:blipFill rotWithShape="1">
          <a:blip r:embed="rId3">
            <a:alphaModFix/>
          </a:blip>
          <a:srcRect b="0" l="0" r="0" t="0"/>
          <a:stretch/>
        </p:blipFill>
        <p:spPr>
          <a:xfrm>
            <a:off x="7360298" y="2544293"/>
            <a:ext cx="4452257" cy="372236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2"/>
          <p:cNvSpPr txBox="1"/>
          <p:nvPr>
            <p:ph type="title"/>
          </p:nvPr>
        </p:nvSpPr>
        <p:spPr>
          <a:xfrm>
            <a:off x="1930400" y="103188"/>
            <a:ext cx="7767638"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Concepts:</a:t>
            </a:r>
            <a:br>
              <a:rPr lang="en-US"/>
            </a:br>
            <a:r>
              <a:rPr lang="en-US"/>
              <a:t>Path Cost</a:t>
            </a:r>
            <a:endParaRPr/>
          </a:p>
        </p:txBody>
      </p:sp>
      <p:sp>
        <p:nvSpPr>
          <p:cNvPr id="1116" name="Google Shape;1116;p102"/>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A cost associated with each port on each bridge</a:t>
            </a:r>
            <a:endParaRPr/>
          </a:p>
          <a:p>
            <a:pPr indent="-280988" lvl="1" marL="738188" rtl="0" algn="l">
              <a:lnSpc>
                <a:spcPct val="90000"/>
              </a:lnSpc>
              <a:spcBef>
                <a:spcPts val="500"/>
              </a:spcBef>
              <a:spcAft>
                <a:spcPts val="0"/>
              </a:spcAft>
              <a:buClr>
                <a:schemeClr val="dk1"/>
              </a:buClr>
              <a:buSzPts val="2400"/>
              <a:buChar char="•"/>
            </a:pPr>
            <a:r>
              <a:rPr lang="en-US"/>
              <a:t>default is 1</a:t>
            </a:r>
            <a:endParaRPr/>
          </a:p>
          <a:p>
            <a:pPr indent="-338138" lvl="0" marL="338138" rtl="0" algn="l">
              <a:lnSpc>
                <a:spcPct val="90000"/>
              </a:lnSpc>
              <a:spcBef>
                <a:spcPts val="1000"/>
              </a:spcBef>
              <a:spcAft>
                <a:spcPts val="0"/>
              </a:spcAft>
              <a:buClr>
                <a:schemeClr val="dk1"/>
              </a:buClr>
              <a:buSzPts val="2800"/>
              <a:buChar char="•"/>
            </a:pPr>
            <a:r>
              <a:rPr lang="en-US"/>
              <a:t>The cost associated with transmission onto the LAN connected to the port</a:t>
            </a:r>
            <a:endParaRPr/>
          </a:p>
          <a:p>
            <a:pPr indent="-338138" lvl="0" marL="338138" rtl="0" algn="l">
              <a:lnSpc>
                <a:spcPct val="90000"/>
              </a:lnSpc>
              <a:spcBef>
                <a:spcPts val="1000"/>
              </a:spcBef>
              <a:spcAft>
                <a:spcPts val="0"/>
              </a:spcAft>
              <a:buClr>
                <a:schemeClr val="dk1"/>
              </a:buClr>
              <a:buSzPts val="2800"/>
              <a:buChar char="•"/>
            </a:pPr>
            <a:r>
              <a:rPr lang="en-US"/>
              <a:t>Can be manually or automatically assigned</a:t>
            </a:r>
            <a:endParaRPr/>
          </a:p>
          <a:p>
            <a:pPr indent="-338138" lvl="0" marL="338138" rtl="0" algn="l">
              <a:lnSpc>
                <a:spcPct val="90000"/>
              </a:lnSpc>
              <a:spcBef>
                <a:spcPts val="1000"/>
              </a:spcBef>
              <a:spcAft>
                <a:spcPts val="0"/>
              </a:spcAft>
              <a:buClr>
                <a:schemeClr val="dk1"/>
              </a:buClr>
              <a:buSzPts val="2800"/>
              <a:buChar char="•"/>
            </a:pPr>
            <a:r>
              <a:rPr lang="en-US"/>
              <a:t>Can be used to alter the path to the root bridge</a:t>
            </a:r>
            <a:endParaRPr/>
          </a:p>
        </p:txBody>
      </p:sp>
      <p:sp>
        <p:nvSpPr>
          <p:cNvPr id="1117" name="Google Shape;1117;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18" name="Google Shape;1118;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9" name="Google Shape;1119;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3"/>
          <p:cNvSpPr txBox="1"/>
          <p:nvPr>
            <p:ph type="title"/>
          </p:nvPr>
        </p:nvSpPr>
        <p:spPr>
          <a:xfrm>
            <a:off x="1930400" y="103188"/>
            <a:ext cx="7767638"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Concepts:</a:t>
            </a:r>
            <a:br>
              <a:rPr lang="en-US"/>
            </a:br>
            <a:r>
              <a:rPr lang="en-US"/>
              <a:t>Root Port</a:t>
            </a:r>
            <a:endParaRPr/>
          </a:p>
        </p:txBody>
      </p:sp>
      <p:sp>
        <p:nvSpPr>
          <p:cNvPr id="1126" name="Google Shape;1126;p103"/>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The port on each bridge that is on the path towards the root bridge</a:t>
            </a:r>
            <a:endParaRPr/>
          </a:p>
          <a:p>
            <a:pPr indent="-338138" lvl="0" marL="338138" rtl="0" algn="l">
              <a:lnSpc>
                <a:spcPct val="90000"/>
              </a:lnSpc>
              <a:spcBef>
                <a:spcPts val="1000"/>
              </a:spcBef>
              <a:spcAft>
                <a:spcPts val="0"/>
              </a:spcAft>
              <a:buClr>
                <a:schemeClr val="dk1"/>
              </a:buClr>
              <a:buSzPts val="2800"/>
              <a:buChar char="•"/>
            </a:pPr>
            <a:r>
              <a:rPr lang="en-US"/>
              <a:t>The root port is part of the lowest cost path towards the root bridge</a:t>
            </a:r>
            <a:endParaRPr/>
          </a:p>
          <a:p>
            <a:pPr indent="-338138" lvl="0" marL="338138" rtl="0" algn="l">
              <a:lnSpc>
                <a:spcPct val="90000"/>
              </a:lnSpc>
              <a:spcBef>
                <a:spcPts val="1000"/>
              </a:spcBef>
              <a:spcAft>
                <a:spcPts val="0"/>
              </a:spcAft>
              <a:buClr>
                <a:schemeClr val="dk1"/>
              </a:buClr>
              <a:buSzPts val="2800"/>
              <a:buChar char="•"/>
            </a:pPr>
            <a:r>
              <a:rPr lang="en-US"/>
              <a:t>If port costs are equal on a bridge, the port with the lowest ID becomes root port</a:t>
            </a:r>
            <a:endParaRPr/>
          </a:p>
        </p:txBody>
      </p:sp>
      <p:sp>
        <p:nvSpPr>
          <p:cNvPr id="1127" name="Google Shape;1127;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28" name="Google Shape;1128;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9" name="Google Shape;1129;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pic>
        <p:nvPicPr>
          <p:cNvPr id="1130" name="Google Shape;1130;p103"/>
          <p:cNvPicPr preferRelativeResize="0"/>
          <p:nvPr/>
        </p:nvPicPr>
        <p:blipFill rotWithShape="1">
          <a:blip r:embed="rId3">
            <a:alphaModFix/>
          </a:blip>
          <a:srcRect b="0" l="0" r="0" t="0"/>
          <a:stretch/>
        </p:blipFill>
        <p:spPr>
          <a:xfrm>
            <a:off x="944465" y="1343819"/>
            <a:ext cx="10093649" cy="53149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4"/>
          <p:cNvSpPr txBox="1"/>
          <p:nvPr>
            <p:ph type="title"/>
          </p:nvPr>
        </p:nvSpPr>
        <p:spPr>
          <a:xfrm>
            <a:off x="1930400" y="103188"/>
            <a:ext cx="7767638"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Concepts:</a:t>
            </a:r>
            <a:br>
              <a:rPr lang="en-US"/>
            </a:br>
            <a:r>
              <a:rPr lang="en-US"/>
              <a:t>Root Path Cost</a:t>
            </a:r>
            <a:endParaRPr/>
          </a:p>
        </p:txBody>
      </p:sp>
      <p:sp>
        <p:nvSpPr>
          <p:cNvPr id="1137" name="Google Shape;1137;p104"/>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The minimum cost path to the root bridge</a:t>
            </a:r>
            <a:endParaRPr/>
          </a:p>
          <a:p>
            <a:pPr indent="-338138" lvl="0" marL="338138" rtl="0" algn="l">
              <a:lnSpc>
                <a:spcPct val="90000"/>
              </a:lnSpc>
              <a:spcBef>
                <a:spcPts val="1000"/>
              </a:spcBef>
              <a:spcAft>
                <a:spcPts val="0"/>
              </a:spcAft>
              <a:buClr>
                <a:schemeClr val="dk1"/>
              </a:buClr>
              <a:buSzPts val="2800"/>
              <a:buChar char="•"/>
            </a:pPr>
            <a:r>
              <a:rPr lang="en-US"/>
              <a:t>The cost starts at the root bridge</a:t>
            </a:r>
            <a:endParaRPr/>
          </a:p>
          <a:p>
            <a:pPr indent="-338138" lvl="0" marL="338138" rtl="0" algn="l">
              <a:lnSpc>
                <a:spcPct val="90000"/>
              </a:lnSpc>
              <a:spcBef>
                <a:spcPts val="1000"/>
              </a:spcBef>
              <a:spcAft>
                <a:spcPts val="0"/>
              </a:spcAft>
              <a:buClr>
                <a:schemeClr val="dk1"/>
              </a:buClr>
              <a:buSzPts val="2800"/>
              <a:buChar char="•"/>
            </a:pPr>
            <a:r>
              <a:rPr lang="en-US"/>
              <a:t>Each bridge computes root path cost independently based on their view of the network</a:t>
            </a:r>
            <a:endParaRPr/>
          </a:p>
        </p:txBody>
      </p:sp>
      <p:sp>
        <p:nvSpPr>
          <p:cNvPr id="1138" name="Google Shape;1138;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39" name="Google Shape;1139;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0" name="Google Shape;1140;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pic>
        <p:nvPicPr>
          <p:cNvPr descr="Spanning Tree Configuration (3.3) &gt; STP | Cisco Press" id="1141" name="Google Shape;1141;p104"/>
          <p:cNvPicPr preferRelativeResize="0"/>
          <p:nvPr/>
        </p:nvPicPr>
        <p:blipFill rotWithShape="1">
          <a:blip r:embed="rId3">
            <a:alphaModFix/>
          </a:blip>
          <a:srcRect b="0" l="0" r="0" t="0"/>
          <a:stretch/>
        </p:blipFill>
        <p:spPr>
          <a:xfrm>
            <a:off x="5249246" y="3407863"/>
            <a:ext cx="4958443" cy="33469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5"/>
          <p:cNvSpPr txBox="1"/>
          <p:nvPr>
            <p:ph type="title"/>
          </p:nvPr>
        </p:nvSpPr>
        <p:spPr>
          <a:xfrm>
            <a:off x="680097" y="252478"/>
            <a:ext cx="9704873"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Concepts: Designated Bridge</a:t>
            </a:r>
            <a:endParaRPr/>
          </a:p>
        </p:txBody>
      </p:sp>
      <p:sp>
        <p:nvSpPr>
          <p:cNvPr id="1148" name="Google Shape;1148;p105"/>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Only one bridge on a LAN at one time is chosen the </a:t>
            </a:r>
            <a:r>
              <a:rPr i="1" lang="en-US">
                <a:highlight>
                  <a:srgbClr val="FFFF00"/>
                </a:highlight>
              </a:rPr>
              <a:t>designated</a:t>
            </a:r>
            <a:r>
              <a:rPr lang="en-US">
                <a:highlight>
                  <a:srgbClr val="FFFF00"/>
                </a:highlight>
              </a:rPr>
              <a:t> bridge</a:t>
            </a:r>
            <a:endParaRPr/>
          </a:p>
          <a:p>
            <a:pPr indent="-338138" lvl="0" marL="338138" rtl="0" algn="l">
              <a:lnSpc>
                <a:spcPct val="90000"/>
              </a:lnSpc>
              <a:spcBef>
                <a:spcPts val="1000"/>
              </a:spcBef>
              <a:spcAft>
                <a:spcPts val="0"/>
              </a:spcAft>
              <a:buClr>
                <a:schemeClr val="dk1"/>
              </a:buClr>
              <a:buSzPts val="2800"/>
              <a:buChar char="•"/>
            </a:pPr>
            <a:r>
              <a:rPr lang="en-US"/>
              <a:t>This bridge provides the minimum cost path to the root bridge for the LAN</a:t>
            </a:r>
            <a:endParaRPr/>
          </a:p>
          <a:p>
            <a:pPr indent="-338138" lvl="0" marL="338138" rtl="0" algn="l">
              <a:lnSpc>
                <a:spcPct val="90000"/>
              </a:lnSpc>
              <a:spcBef>
                <a:spcPts val="1000"/>
              </a:spcBef>
              <a:spcAft>
                <a:spcPts val="0"/>
              </a:spcAft>
              <a:buClr>
                <a:schemeClr val="dk1"/>
              </a:buClr>
              <a:buSzPts val="2800"/>
              <a:buChar char="•"/>
            </a:pPr>
            <a:r>
              <a:rPr lang="en-US"/>
              <a:t>Only the designated bridge passes frames towards the root bridge</a:t>
            </a:r>
            <a:endParaRPr/>
          </a:p>
        </p:txBody>
      </p:sp>
      <p:sp>
        <p:nvSpPr>
          <p:cNvPr id="1149" name="Google Shape;1149;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50" name="Google Shape;1150;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1" name="Google Shape;1151;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pic>
        <p:nvPicPr>
          <p:cNvPr id="1152" name="Google Shape;1152;p105"/>
          <p:cNvPicPr preferRelativeResize="0"/>
          <p:nvPr/>
        </p:nvPicPr>
        <p:blipFill rotWithShape="1">
          <a:blip r:embed="rId3">
            <a:alphaModFix/>
          </a:blip>
          <a:srcRect b="0" l="0" r="0" t="0"/>
          <a:stretch/>
        </p:blipFill>
        <p:spPr>
          <a:xfrm>
            <a:off x="5299788" y="4093969"/>
            <a:ext cx="5085182" cy="289581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58" name="Google Shape;1158;p106"/>
          <p:cNvPicPr preferRelativeResize="0"/>
          <p:nvPr>
            <p:ph idx="1" type="body"/>
          </p:nvPr>
        </p:nvPicPr>
        <p:blipFill rotWithShape="1">
          <a:blip r:embed="rId3">
            <a:alphaModFix/>
          </a:blip>
          <a:srcRect b="0" l="0" r="0" t="0"/>
          <a:stretch/>
        </p:blipFill>
        <p:spPr>
          <a:xfrm>
            <a:off x="455737" y="365125"/>
            <a:ext cx="10898063" cy="5779472"/>
          </a:xfrm>
          <a:prstGeom prst="rect">
            <a:avLst/>
          </a:prstGeom>
          <a:noFill/>
          <a:ln>
            <a:noFill/>
          </a:ln>
        </p:spPr>
      </p:pic>
      <p:sp>
        <p:nvSpPr>
          <p:cNvPr id="1159" name="Google Shape;1159;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60" name="Google Shape;1160;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61" name="Google Shape;1161;p106"/>
          <p:cNvSpPr txBox="1"/>
          <p:nvPr>
            <p:ph idx="12" type="sldNum"/>
          </p:nvPr>
        </p:nvSpPr>
        <p:spPr>
          <a:xfrm>
            <a:off x="8610600" y="636568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67" name="Google Shape;1167;p107"/>
          <p:cNvPicPr preferRelativeResize="0"/>
          <p:nvPr>
            <p:ph idx="1" type="body"/>
          </p:nvPr>
        </p:nvPicPr>
        <p:blipFill rotWithShape="1">
          <a:blip r:embed="rId3">
            <a:alphaModFix/>
          </a:blip>
          <a:srcRect b="0" l="0" r="0" t="0"/>
          <a:stretch/>
        </p:blipFill>
        <p:spPr>
          <a:xfrm>
            <a:off x="2209800" y="156788"/>
            <a:ext cx="6818806" cy="6199562"/>
          </a:xfrm>
          <a:prstGeom prst="rect">
            <a:avLst/>
          </a:prstGeom>
          <a:noFill/>
          <a:ln>
            <a:noFill/>
          </a:ln>
        </p:spPr>
      </p:pic>
      <p:sp>
        <p:nvSpPr>
          <p:cNvPr id="1168" name="Google Shape;1168;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69" name="Google Shape;1169;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70" name="Google Shape;1170;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76" name="Google Shape;1176;p108"/>
          <p:cNvPicPr preferRelativeResize="0"/>
          <p:nvPr>
            <p:ph idx="1" type="body"/>
          </p:nvPr>
        </p:nvPicPr>
        <p:blipFill rotWithShape="1">
          <a:blip r:embed="rId3">
            <a:alphaModFix/>
          </a:blip>
          <a:srcRect b="0" l="0" r="0" t="0"/>
          <a:stretch/>
        </p:blipFill>
        <p:spPr>
          <a:xfrm>
            <a:off x="2416629" y="169612"/>
            <a:ext cx="6447453" cy="6698003"/>
          </a:xfrm>
          <a:prstGeom prst="rect">
            <a:avLst/>
          </a:prstGeom>
          <a:noFill/>
          <a:ln>
            <a:noFill/>
          </a:ln>
        </p:spPr>
      </p:pic>
      <p:sp>
        <p:nvSpPr>
          <p:cNvPr id="1177" name="Google Shape;1177;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78" name="Google Shape;1178;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79" name="Google Shape;1179;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85" name="Google Shape;1185;p109"/>
          <p:cNvPicPr preferRelativeResize="0"/>
          <p:nvPr>
            <p:ph idx="1" type="body"/>
          </p:nvPr>
        </p:nvPicPr>
        <p:blipFill rotWithShape="1">
          <a:blip r:embed="rId3">
            <a:alphaModFix/>
          </a:blip>
          <a:srcRect b="0" l="0" r="0" t="0"/>
          <a:stretch/>
        </p:blipFill>
        <p:spPr>
          <a:xfrm>
            <a:off x="1610289" y="220878"/>
            <a:ext cx="7000311" cy="6271997"/>
          </a:xfrm>
          <a:prstGeom prst="rect">
            <a:avLst/>
          </a:prstGeom>
          <a:noFill/>
          <a:ln>
            <a:noFill/>
          </a:ln>
        </p:spPr>
      </p:pic>
      <p:sp>
        <p:nvSpPr>
          <p:cNvPr id="1186" name="Google Shape;1186;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87" name="Google Shape;1187;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88" name="Google Shape;1188;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nvSpPr>
        <p:spPr>
          <a:xfrm>
            <a:off x="2063661" y="866468"/>
            <a:ext cx="6259149" cy="625643"/>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3990">
                <a:solidFill>
                  <a:srgbClr val="FF0000"/>
                </a:solidFill>
                <a:latin typeface="Times New Roman"/>
                <a:ea typeface="Times New Roman"/>
                <a:cs typeface="Times New Roman"/>
                <a:sym typeface="Times New Roman"/>
              </a:rPr>
              <a:t>4.2. Multiple Access Protocols</a:t>
            </a:r>
            <a:endParaRPr sz="3990">
              <a:solidFill>
                <a:schemeClr val="dk1"/>
              </a:solidFill>
              <a:latin typeface="Times New Roman"/>
              <a:ea typeface="Times New Roman"/>
              <a:cs typeface="Times New Roman"/>
              <a:sym typeface="Times New Roman"/>
            </a:endParaRPr>
          </a:p>
        </p:txBody>
      </p:sp>
      <p:sp>
        <p:nvSpPr>
          <p:cNvPr id="325" name="Google Shape;325;p11"/>
          <p:cNvSpPr txBox="1"/>
          <p:nvPr/>
        </p:nvSpPr>
        <p:spPr>
          <a:xfrm>
            <a:off x="2384503" y="3034332"/>
            <a:ext cx="7244950" cy="1016262"/>
          </a:xfrm>
          <a:prstGeom prst="rect">
            <a:avLst/>
          </a:prstGeom>
          <a:noFill/>
          <a:ln>
            <a:noFill/>
          </a:ln>
        </p:spPr>
        <p:txBody>
          <a:bodyPr anchorCtr="0" anchor="t" bIns="0" lIns="0" spcFirstLastPara="1" rIns="0" wrap="square" tIns="11500">
            <a:spAutoFit/>
          </a:bodyPr>
          <a:lstStyle/>
          <a:p>
            <a:pPr indent="0" lvl="0" marL="11516" marR="4607" rtl="0" algn="l">
              <a:spcBef>
                <a:spcPts val="0"/>
              </a:spcBef>
              <a:spcAft>
                <a:spcPts val="0"/>
              </a:spcAft>
              <a:buNone/>
            </a:pPr>
            <a:r>
              <a:rPr lang="en-US" sz="3264">
                <a:solidFill>
                  <a:schemeClr val="dk1"/>
                </a:solidFill>
                <a:latin typeface="Times New Roman"/>
                <a:ea typeface="Times New Roman"/>
                <a:cs typeface="Times New Roman"/>
                <a:sym typeface="Times New Roman"/>
              </a:rPr>
              <a:t>Many Algorithms for Allocating a Multiple  Access Channel are Known.</a:t>
            </a:r>
            <a:endParaRPr sz="3264">
              <a:solidFill>
                <a:schemeClr val="dk1"/>
              </a:solidFill>
              <a:latin typeface="Times New Roman"/>
              <a:ea typeface="Times New Roman"/>
              <a:cs typeface="Times New Roman"/>
              <a:sym typeface="Times New Roman"/>
            </a:endParaRPr>
          </a:p>
        </p:txBody>
      </p:sp>
      <p:sp>
        <p:nvSpPr>
          <p:cNvPr id="326" name="Google Shape;326;p11"/>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p>
            <a:pPr indent="0" lvl="0" marL="34549" rtl="0" algn="r">
              <a:lnSpc>
                <a:spcPct val="123166"/>
              </a:lnSpc>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94" name="Google Shape;1194;p110"/>
          <p:cNvPicPr preferRelativeResize="0"/>
          <p:nvPr>
            <p:ph idx="1" type="body"/>
          </p:nvPr>
        </p:nvPicPr>
        <p:blipFill rotWithShape="1">
          <a:blip r:embed="rId3">
            <a:alphaModFix/>
          </a:blip>
          <a:srcRect b="0" l="0" r="0" t="0"/>
          <a:stretch/>
        </p:blipFill>
        <p:spPr>
          <a:xfrm>
            <a:off x="1744661" y="705951"/>
            <a:ext cx="6865939" cy="5897109"/>
          </a:xfrm>
          <a:prstGeom prst="rect">
            <a:avLst/>
          </a:prstGeom>
          <a:noFill/>
          <a:ln>
            <a:noFill/>
          </a:ln>
        </p:spPr>
      </p:pic>
      <p:sp>
        <p:nvSpPr>
          <p:cNvPr id="1195" name="Google Shape;1195;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196" name="Google Shape;1196;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97" name="Google Shape;1197;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03" name="Google Shape;1203;p111"/>
          <p:cNvPicPr preferRelativeResize="0"/>
          <p:nvPr>
            <p:ph idx="1" type="body"/>
          </p:nvPr>
        </p:nvPicPr>
        <p:blipFill rotWithShape="1">
          <a:blip r:embed="rId3">
            <a:alphaModFix/>
          </a:blip>
          <a:srcRect b="0" l="0" r="0" t="0"/>
          <a:stretch/>
        </p:blipFill>
        <p:spPr>
          <a:xfrm>
            <a:off x="2136710" y="371128"/>
            <a:ext cx="6105830" cy="6215704"/>
          </a:xfrm>
          <a:prstGeom prst="rect">
            <a:avLst/>
          </a:prstGeom>
          <a:noFill/>
          <a:ln>
            <a:noFill/>
          </a:ln>
        </p:spPr>
      </p:pic>
      <p:sp>
        <p:nvSpPr>
          <p:cNvPr id="1204" name="Google Shape;1204;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205" name="Google Shape;1205;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06" name="Google Shape;1206;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Spanning Tree</a:t>
            </a:r>
            <a:endParaRPr/>
          </a:p>
        </p:txBody>
      </p:sp>
      <p:cxnSp>
        <p:nvCxnSpPr>
          <p:cNvPr id="1212" name="Google Shape;1212;p112"/>
          <p:cNvCxnSpPr/>
          <p:nvPr/>
        </p:nvCxnSpPr>
        <p:spPr>
          <a:xfrm>
            <a:off x="2743200" y="2133600"/>
            <a:ext cx="2133600" cy="0"/>
          </a:xfrm>
          <a:prstGeom prst="straightConnector1">
            <a:avLst/>
          </a:prstGeom>
          <a:noFill/>
          <a:ln cap="flat" cmpd="sng" w="38100">
            <a:solidFill>
              <a:schemeClr val="dk1"/>
            </a:solidFill>
            <a:prstDash val="solid"/>
            <a:round/>
            <a:headEnd len="med" w="med" type="none"/>
            <a:tailEnd len="med" w="med" type="none"/>
          </a:ln>
        </p:spPr>
      </p:cxnSp>
      <p:cxnSp>
        <p:nvCxnSpPr>
          <p:cNvPr id="1213" name="Google Shape;1213;p112"/>
          <p:cNvCxnSpPr/>
          <p:nvPr/>
        </p:nvCxnSpPr>
        <p:spPr>
          <a:xfrm>
            <a:off x="5410200" y="2438400"/>
            <a:ext cx="1981200" cy="0"/>
          </a:xfrm>
          <a:prstGeom prst="straightConnector1">
            <a:avLst/>
          </a:prstGeom>
          <a:noFill/>
          <a:ln cap="flat" cmpd="sng" w="38100">
            <a:solidFill>
              <a:schemeClr val="dk1"/>
            </a:solidFill>
            <a:prstDash val="solid"/>
            <a:round/>
            <a:headEnd len="med" w="med" type="none"/>
            <a:tailEnd len="med" w="med" type="none"/>
          </a:ln>
        </p:spPr>
      </p:cxnSp>
      <p:cxnSp>
        <p:nvCxnSpPr>
          <p:cNvPr id="1214" name="Google Shape;1214;p112"/>
          <p:cNvCxnSpPr/>
          <p:nvPr/>
        </p:nvCxnSpPr>
        <p:spPr>
          <a:xfrm>
            <a:off x="7391400" y="2895600"/>
            <a:ext cx="0" cy="1219200"/>
          </a:xfrm>
          <a:prstGeom prst="straightConnector1">
            <a:avLst/>
          </a:prstGeom>
          <a:noFill/>
          <a:ln cap="flat" cmpd="sng" w="38100">
            <a:solidFill>
              <a:schemeClr val="dk1"/>
            </a:solidFill>
            <a:prstDash val="solid"/>
            <a:round/>
            <a:headEnd len="med" w="med" type="none"/>
            <a:tailEnd len="med" w="med" type="none"/>
          </a:ln>
        </p:spPr>
      </p:cxnSp>
      <p:cxnSp>
        <p:nvCxnSpPr>
          <p:cNvPr id="1215" name="Google Shape;1215;p112"/>
          <p:cNvCxnSpPr/>
          <p:nvPr/>
        </p:nvCxnSpPr>
        <p:spPr>
          <a:xfrm>
            <a:off x="5257800" y="5029200"/>
            <a:ext cx="2057400" cy="0"/>
          </a:xfrm>
          <a:prstGeom prst="straightConnector1">
            <a:avLst/>
          </a:prstGeom>
          <a:noFill/>
          <a:ln cap="flat" cmpd="sng" w="38100">
            <a:solidFill>
              <a:schemeClr val="dk1"/>
            </a:solidFill>
            <a:prstDash val="solid"/>
            <a:round/>
            <a:headEnd len="med" w="med" type="none"/>
            <a:tailEnd len="med" w="med" type="none"/>
          </a:ln>
        </p:spPr>
      </p:cxnSp>
      <p:cxnSp>
        <p:nvCxnSpPr>
          <p:cNvPr id="1216" name="Google Shape;1216;p112"/>
          <p:cNvCxnSpPr/>
          <p:nvPr/>
        </p:nvCxnSpPr>
        <p:spPr>
          <a:xfrm>
            <a:off x="7315200" y="5257800"/>
            <a:ext cx="0" cy="685800"/>
          </a:xfrm>
          <a:prstGeom prst="straightConnector1">
            <a:avLst/>
          </a:prstGeom>
          <a:noFill/>
          <a:ln cap="flat" cmpd="sng" w="38100">
            <a:solidFill>
              <a:schemeClr val="dk1"/>
            </a:solidFill>
            <a:prstDash val="solid"/>
            <a:round/>
            <a:headEnd len="med" w="med" type="none"/>
            <a:tailEnd len="med" w="med" type="none"/>
          </a:ln>
        </p:spPr>
      </p:cxnSp>
      <p:cxnSp>
        <p:nvCxnSpPr>
          <p:cNvPr id="1217" name="Google Shape;1217;p112"/>
          <p:cNvCxnSpPr/>
          <p:nvPr/>
        </p:nvCxnSpPr>
        <p:spPr>
          <a:xfrm>
            <a:off x="2971800" y="5943600"/>
            <a:ext cx="3505200" cy="0"/>
          </a:xfrm>
          <a:prstGeom prst="straightConnector1">
            <a:avLst/>
          </a:prstGeom>
          <a:noFill/>
          <a:ln cap="flat" cmpd="sng" w="38100">
            <a:solidFill>
              <a:schemeClr val="dk1"/>
            </a:solidFill>
            <a:prstDash val="solid"/>
            <a:round/>
            <a:headEnd len="med" w="med" type="none"/>
            <a:tailEnd len="med" w="med" type="none"/>
          </a:ln>
        </p:spPr>
      </p:cxnSp>
      <p:cxnSp>
        <p:nvCxnSpPr>
          <p:cNvPr id="1218" name="Google Shape;1218;p112"/>
          <p:cNvCxnSpPr/>
          <p:nvPr/>
        </p:nvCxnSpPr>
        <p:spPr>
          <a:xfrm>
            <a:off x="1981200" y="5029200"/>
            <a:ext cx="1828800" cy="0"/>
          </a:xfrm>
          <a:prstGeom prst="straightConnector1">
            <a:avLst/>
          </a:prstGeom>
          <a:noFill/>
          <a:ln cap="flat" cmpd="sng" w="38100">
            <a:solidFill>
              <a:schemeClr val="dk1"/>
            </a:solidFill>
            <a:prstDash val="solid"/>
            <a:round/>
            <a:headEnd len="med" w="med" type="none"/>
            <a:tailEnd len="med" w="med" type="none"/>
          </a:ln>
        </p:spPr>
      </p:cxnSp>
      <p:cxnSp>
        <p:nvCxnSpPr>
          <p:cNvPr id="1219" name="Google Shape;1219;p112"/>
          <p:cNvCxnSpPr/>
          <p:nvPr/>
        </p:nvCxnSpPr>
        <p:spPr>
          <a:xfrm>
            <a:off x="1752600" y="3276600"/>
            <a:ext cx="1524000" cy="0"/>
          </a:xfrm>
          <a:prstGeom prst="straightConnector1">
            <a:avLst/>
          </a:prstGeom>
          <a:noFill/>
          <a:ln cap="flat" cmpd="sng" w="38100">
            <a:solidFill>
              <a:schemeClr val="dk1"/>
            </a:solidFill>
            <a:prstDash val="solid"/>
            <a:round/>
            <a:headEnd len="med" w="med" type="none"/>
            <a:tailEnd len="med" w="med" type="none"/>
          </a:ln>
        </p:spPr>
      </p:cxnSp>
      <p:cxnSp>
        <p:nvCxnSpPr>
          <p:cNvPr id="1220" name="Google Shape;1220;p112"/>
          <p:cNvCxnSpPr/>
          <p:nvPr/>
        </p:nvCxnSpPr>
        <p:spPr>
          <a:xfrm>
            <a:off x="1828800" y="4267200"/>
            <a:ext cx="1828800" cy="0"/>
          </a:xfrm>
          <a:prstGeom prst="straightConnector1">
            <a:avLst/>
          </a:prstGeom>
          <a:noFill/>
          <a:ln cap="flat" cmpd="sng" w="38100">
            <a:solidFill>
              <a:schemeClr val="dk1"/>
            </a:solidFill>
            <a:prstDash val="solid"/>
            <a:round/>
            <a:headEnd len="med" w="med" type="none"/>
            <a:tailEnd len="med" w="med" type="none"/>
          </a:ln>
        </p:spPr>
      </p:cxnSp>
      <p:cxnSp>
        <p:nvCxnSpPr>
          <p:cNvPr id="1221" name="Google Shape;1221;p112"/>
          <p:cNvCxnSpPr/>
          <p:nvPr/>
        </p:nvCxnSpPr>
        <p:spPr>
          <a:xfrm>
            <a:off x="3733800" y="38100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1222" name="Google Shape;1222;p112"/>
          <p:cNvCxnSpPr/>
          <p:nvPr/>
        </p:nvCxnSpPr>
        <p:spPr>
          <a:xfrm>
            <a:off x="5562600" y="42672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1223" name="Google Shape;1223;p112"/>
          <p:cNvCxnSpPr/>
          <p:nvPr/>
        </p:nvCxnSpPr>
        <p:spPr>
          <a:xfrm>
            <a:off x="2895600" y="27432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1224" name="Google Shape;1224;p112"/>
          <p:cNvCxnSpPr/>
          <p:nvPr/>
        </p:nvCxnSpPr>
        <p:spPr>
          <a:xfrm rot="10800000">
            <a:off x="2438400" y="38862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25" name="Google Shape;1225;p112"/>
          <p:cNvCxnSpPr/>
          <p:nvPr/>
        </p:nvCxnSpPr>
        <p:spPr>
          <a:xfrm rot="10800000">
            <a:off x="2438400" y="3276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26" name="Google Shape;1226;p112"/>
          <p:cNvCxnSpPr/>
          <p:nvPr/>
        </p:nvCxnSpPr>
        <p:spPr>
          <a:xfrm rot="10800000">
            <a:off x="2895600" y="2133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27" name="Google Shape;1227;p112"/>
          <p:cNvCxnSpPr/>
          <p:nvPr/>
        </p:nvCxnSpPr>
        <p:spPr>
          <a:xfrm rot="10800000">
            <a:off x="4495800" y="2133600"/>
            <a:ext cx="0" cy="838200"/>
          </a:xfrm>
          <a:prstGeom prst="straightConnector1">
            <a:avLst/>
          </a:prstGeom>
          <a:noFill/>
          <a:ln cap="flat" cmpd="sng" w="9525">
            <a:solidFill>
              <a:schemeClr val="dk1"/>
            </a:solidFill>
            <a:prstDash val="solid"/>
            <a:round/>
            <a:headEnd len="med" w="med" type="none"/>
            <a:tailEnd len="med" w="med" type="none"/>
          </a:ln>
        </p:spPr>
      </p:cxnSp>
      <p:cxnSp>
        <p:nvCxnSpPr>
          <p:cNvPr id="1228" name="Google Shape;1228;p112"/>
          <p:cNvCxnSpPr/>
          <p:nvPr/>
        </p:nvCxnSpPr>
        <p:spPr>
          <a:xfrm flipH="1" rot="10800000">
            <a:off x="4648200" y="2438400"/>
            <a:ext cx="838200" cy="609600"/>
          </a:xfrm>
          <a:prstGeom prst="straightConnector1">
            <a:avLst/>
          </a:prstGeom>
          <a:noFill/>
          <a:ln cap="flat" cmpd="sng" w="9525">
            <a:solidFill>
              <a:schemeClr val="dk1"/>
            </a:solidFill>
            <a:prstDash val="solid"/>
            <a:round/>
            <a:headEnd len="med" w="med" type="none"/>
            <a:tailEnd len="med" w="med" type="none"/>
          </a:ln>
        </p:spPr>
      </p:cxnSp>
      <p:cxnSp>
        <p:nvCxnSpPr>
          <p:cNvPr id="1229" name="Google Shape;1229;p112"/>
          <p:cNvCxnSpPr/>
          <p:nvPr/>
        </p:nvCxnSpPr>
        <p:spPr>
          <a:xfrm>
            <a:off x="4419600" y="3352800"/>
            <a:ext cx="0" cy="457200"/>
          </a:xfrm>
          <a:prstGeom prst="straightConnector1">
            <a:avLst/>
          </a:prstGeom>
          <a:noFill/>
          <a:ln cap="flat" cmpd="sng" w="9525">
            <a:solidFill>
              <a:schemeClr val="dk1"/>
            </a:solidFill>
            <a:prstDash val="solid"/>
            <a:round/>
            <a:headEnd len="med" w="med" type="none"/>
            <a:tailEnd len="med" w="med" type="none"/>
          </a:ln>
        </p:spPr>
      </p:cxnSp>
      <p:cxnSp>
        <p:nvCxnSpPr>
          <p:cNvPr id="1230" name="Google Shape;1230;p112"/>
          <p:cNvCxnSpPr/>
          <p:nvPr/>
        </p:nvCxnSpPr>
        <p:spPr>
          <a:xfrm>
            <a:off x="6400800" y="2438400"/>
            <a:ext cx="0" cy="990600"/>
          </a:xfrm>
          <a:prstGeom prst="straightConnector1">
            <a:avLst/>
          </a:prstGeom>
          <a:noFill/>
          <a:ln cap="flat" cmpd="sng" w="9525">
            <a:solidFill>
              <a:schemeClr val="dk1"/>
            </a:solidFill>
            <a:prstDash val="solid"/>
            <a:round/>
            <a:headEnd len="med" w="med" type="none"/>
            <a:tailEnd len="med" w="med" type="none"/>
          </a:ln>
        </p:spPr>
      </p:cxnSp>
      <p:cxnSp>
        <p:nvCxnSpPr>
          <p:cNvPr id="1231" name="Google Shape;1231;p112"/>
          <p:cNvCxnSpPr/>
          <p:nvPr/>
        </p:nvCxnSpPr>
        <p:spPr>
          <a:xfrm>
            <a:off x="4419600" y="38100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1232" name="Google Shape;1232;p112"/>
          <p:cNvCxnSpPr/>
          <p:nvPr/>
        </p:nvCxnSpPr>
        <p:spPr>
          <a:xfrm>
            <a:off x="3429000" y="4267200"/>
            <a:ext cx="685800" cy="228600"/>
          </a:xfrm>
          <a:prstGeom prst="straightConnector1">
            <a:avLst/>
          </a:prstGeom>
          <a:noFill/>
          <a:ln cap="flat" cmpd="sng" w="9525">
            <a:solidFill>
              <a:schemeClr val="dk1"/>
            </a:solidFill>
            <a:prstDash val="solid"/>
            <a:round/>
            <a:headEnd len="med" w="med" type="none"/>
            <a:tailEnd len="med" w="med" type="none"/>
          </a:ln>
        </p:spPr>
      </p:cxnSp>
      <p:cxnSp>
        <p:nvCxnSpPr>
          <p:cNvPr id="1233" name="Google Shape;1233;p112"/>
          <p:cNvCxnSpPr/>
          <p:nvPr/>
        </p:nvCxnSpPr>
        <p:spPr>
          <a:xfrm flipH="1" rot="10800000">
            <a:off x="3429000" y="4648200"/>
            <a:ext cx="685800" cy="381000"/>
          </a:xfrm>
          <a:prstGeom prst="straightConnector1">
            <a:avLst/>
          </a:prstGeom>
          <a:noFill/>
          <a:ln cap="flat" cmpd="sng" w="9525">
            <a:solidFill>
              <a:schemeClr val="dk1"/>
            </a:solidFill>
            <a:prstDash val="solid"/>
            <a:round/>
            <a:headEnd len="med" w="med" type="none"/>
            <a:tailEnd len="med" w="med" type="none"/>
          </a:ln>
        </p:spPr>
      </p:cxnSp>
      <p:cxnSp>
        <p:nvCxnSpPr>
          <p:cNvPr id="1234" name="Google Shape;1234;p112"/>
          <p:cNvCxnSpPr/>
          <p:nvPr/>
        </p:nvCxnSpPr>
        <p:spPr>
          <a:xfrm>
            <a:off x="3352800" y="56388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235" name="Google Shape;1235;p112"/>
          <p:cNvCxnSpPr/>
          <p:nvPr/>
        </p:nvCxnSpPr>
        <p:spPr>
          <a:xfrm rot="10800000">
            <a:off x="3352800" y="50292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236" name="Google Shape;1236;p112"/>
          <p:cNvCxnSpPr/>
          <p:nvPr/>
        </p:nvCxnSpPr>
        <p:spPr>
          <a:xfrm rot="10800000">
            <a:off x="6248400" y="50292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237" name="Google Shape;1237;p112"/>
          <p:cNvCxnSpPr/>
          <p:nvPr/>
        </p:nvCxnSpPr>
        <p:spPr>
          <a:xfrm>
            <a:off x="6248400" y="57150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238" name="Google Shape;1238;p112"/>
          <p:cNvCxnSpPr/>
          <p:nvPr/>
        </p:nvCxnSpPr>
        <p:spPr>
          <a:xfrm>
            <a:off x="6477000" y="5562600"/>
            <a:ext cx="838200" cy="0"/>
          </a:xfrm>
          <a:prstGeom prst="straightConnector1">
            <a:avLst/>
          </a:prstGeom>
          <a:noFill/>
          <a:ln cap="flat" cmpd="sng" w="9525">
            <a:solidFill>
              <a:schemeClr val="dk1"/>
            </a:solidFill>
            <a:prstDash val="solid"/>
            <a:round/>
            <a:headEnd len="med" w="med" type="none"/>
            <a:tailEnd len="med" w="med" type="none"/>
          </a:ln>
        </p:spPr>
      </p:cxnSp>
      <p:cxnSp>
        <p:nvCxnSpPr>
          <p:cNvPr id="1239" name="Google Shape;1239;p112"/>
          <p:cNvCxnSpPr/>
          <p:nvPr/>
        </p:nvCxnSpPr>
        <p:spPr>
          <a:xfrm>
            <a:off x="6324600" y="3810000"/>
            <a:ext cx="0" cy="457200"/>
          </a:xfrm>
          <a:prstGeom prst="straightConnector1">
            <a:avLst/>
          </a:prstGeom>
          <a:noFill/>
          <a:ln cap="flat" cmpd="sng" w="9525">
            <a:solidFill>
              <a:schemeClr val="dk1"/>
            </a:solidFill>
            <a:prstDash val="solid"/>
            <a:round/>
            <a:headEnd len="med" w="med" type="none"/>
            <a:tailEnd len="med" w="med" type="none"/>
          </a:ln>
        </p:spPr>
      </p:cxnSp>
      <p:cxnSp>
        <p:nvCxnSpPr>
          <p:cNvPr id="1240" name="Google Shape;1240;p112"/>
          <p:cNvCxnSpPr/>
          <p:nvPr/>
        </p:nvCxnSpPr>
        <p:spPr>
          <a:xfrm flipH="1" rot="10800000">
            <a:off x="4724400" y="4267200"/>
            <a:ext cx="990600" cy="228600"/>
          </a:xfrm>
          <a:prstGeom prst="straightConnector1">
            <a:avLst/>
          </a:prstGeom>
          <a:noFill/>
          <a:ln cap="flat" cmpd="sng" w="9525">
            <a:solidFill>
              <a:schemeClr val="dk1"/>
            </a:solidFill>
            <a:prstDash val="solid"/>
            <a:round/>
            <a:headEnd len="med" w="med" type="none"/>
            <a:tailEnd len="med" w="med" type="none"/>
          </a:ln>
        </p:spPr>
      </p:cxnSp>
      <p:cxnSp>
        <p:nvCxnSpPr>
          <p:cNvPr id="1241" name="Google Shape;1241;p112"/>
          <p:cNvCxnSpPr/>
          <p:nvPr/>
        </p:nvCxnSpPr>
        <p:spPr>
          <a:xfrm>
            <a:off x="6705600" y="3581400"/>
            <a:ext cx="685800" cy="0"/>
          </a:xfrm>
          <a:prstGeom prst="straightConnector1">
            <a:avLst/>
          </a:prstGeom>
          <a:noFill/>
          <a:ln cap="flat" cmpd="sng" w="9525">
            <a:solidFill>
              <a:schemeClr val="dk1"/>
            </a:solidFill>
            <a:prstDash val="solid"/>
            <a:round/>
            <a:headEnd len="med" w="med" type="none"/>
            <a:tailEnd len="med" w="med" type="none"/>
          </a:ln>
        </p:spPr>
      </p:cxnSp>
      <p:cxnSp>
        <p:nvCxnSpPr>
          <p:cNvPr id="1242" name="Google Shape;1242;p112"/>
          <p:cNvCxnSpPr/>
          <p:nvPr/>
        </p:nvCxnSpPr>
        <p:spPr>
          <a:xfrm>
            <a:off x="4724400" y="4648200"/>
            <a:ext cx="838200" cy="381000"/>
          </a:xfrm>
          <a:prstGeom prst="straightConnector1">
            <a:avLst/>
          </a:prstGeom>
          <a:noFill/>
          <a:ln cap="flat" cmpd="sng" w="9525">
            <a:solidFill>
              <a:schemeClr val="dk1"/>
            </a:solidFill>
            <a:prstDash val="solid"/>
            <a:round/>
            <a:headEnd len="med" w="med" type="none"/>
            <a:tailEnd len="med" w="med" type="none"/>
          </a:ln>
        </p:spPr>
      </p:cxnSp>
      <p:sp>
        <p:nvSpPr>
          <p:cNvPr id="1243" name="Google Shape;1243;p112"/>
          <p:cNvSpPr/>
          <p:nvPr/>
        </p:nvSpPr>
        <p:spPr>
          <a:xfrm>
            <a:off x="2514600" y="25146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B3</a:t>
            </a:r>
            <a:endParaRPr/>
          </a:p>
        </p:txBody>
      </p:sp>
      <p:sp>
        <p:nvSpPr>
          <p:cNvPr id="1244" name="Google Shape;1244;p112"/>
          <p:cNvSpPr/>
          <p:nvPr/>
        </p:nvSpPr>
        <p:spPr>
          <a:xfrm>
            <a:off x="4114800" y="29718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B5</a:t>
            </a:r>
            <a:endParaRPr/>
          </a:p>
        </p:txBody>
      </p:sp>
      <p:sp>
        <p:nvSpPr>
          <p:cNvPr id="1245" name="Google Shape;1245;p112"/>
          <p:cNvSpPr/>
          <p:nvPr/>
        </p:nvSpPr>
        <p:spPr>
          <a:xfrm>
            <a:off x="6019800" y="3429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B7</a:t>
            </a:r>
            <a:endParaRPr/>
          </a:p>
        </p:txBody>
      </p:sp>
      <p:sp>
        <p:nvSpPr>
          <p:cNvPr id="1246" name="Google Shape;1246;p112"/>
          <p:cNvSpPr/>
          <p:nvPr/>
        </p:nvSpPr>
        <p:spPr>
          <a:xfrm>
            <a:off x="2133600" y="36576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B2</a:t>
            </a:r>
            <a:endParaRPr/>
          </a:p>
        </p:txBody>
      </p:sp>
      <p:sp>
        <p:nvSpPr>
          <p:cNvPr id="1247" name="Google Shape;1247;p112"/>
          <p:cNvSpPr/>
          <p:nvPr/>
        </p:nvSpPr>
        <p:spPr>
          <a:xfrm>
            <a:off x="4114800" y="43434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B1</a:t>
            </a:r>
            <a:endParaRPr/>
          </a:p>
        </p:txBody>
      </p:sp>
      <p:sp>
        <p:nvSpPr>
          <p:cNvPr id="1248" name="Google Shape;1248;p112"/>
          <p:cNvSpPr/>
          <p:nvPr/>
        </p:nvSpPr>
        <p:spPr>
          <a:xfrm>
            <a:off x="2971800" y="52578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B6</a:t>
            </a:r>
            <a:endParaRPr/>
          </a:p>
        </p:txBody>
      </p:sp>
      <p:sp>
        <p:nvSpPr>
          <p:cNvPr id="1249" name="Google Shape;1249;p112"/>
          <p:cNvSpPr/>
          <p:nvPr/>
        </p:nvSpPr>
        <p:spPr>
          <a:xfrm>
            <a:off x="5867400" y="5334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B4</a:t>
            </a:r>
            <a:endParaRPr/>
          </a:p>
        </p:txBody>
      </p:sp>
      <p:sp>
        <p:nvSpPr>
          <p:cNvPr id="1250" name="Google Shape;1250;p112"/>
          <p:cNvSpPr txBox="1"/>
          <p:nvPr/>
        </p:nvSpPr>
        <p:spPr>
          <a:xfrm>
            <a:off x="7504114" y="3087688"/>
            <a:ext cx="3163887" cy="232251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lang="en-US" sz="1800">
                <a:solidFill>
                  <a:schemeClr val="dk1"/>
                </a:solidFill>
                <a:latin typeface="Comic Sans MS"/>
                <a:ea typeface="Comic Sans MS"/>
                <a:cs typeface="Comic Sans MS"/>
                <a:sym typeface="Comic Sans MS"/>
              </a:rPr>
              <a:t>Protocol operation:</a:t>
            </a:r>
            <a:endParaRPr/>
          </a:p>
          <a:p>
            <a:pPr indent="-457200" lvl="0" marL="457200" marR="0" rtl="0" algn="l">
              <a:spcBef>
                <a:spcPts val="0"/>
              </a:spcBef>
              <a:spcAft>
                <a:spcPts val="0"/>
              </a:spcAft>
              <a:buClr>
                <a:schemeClr val="dk1"/>
              </a:buClr>
              <a:buSzPts val="1600"/>
              <a:buFont typeface="Comic Sans MS"/>
              <a:buAutoNum type="arabicPeriod"/>
            </a:pPr>
            <a:r>
              <a:rPr lang="en-US" sz="1600">
                <a:solidFill>
                  <a:schemeClr val="dk1"/>
                </a:solidFill>
                <a:latin typeface="Comic Sans MS"/>
                <a:ea typeface="Comic Sans MS"/>
                <a:cs typeface="Comic Sans MS"/>
                <a:sym typeface="Comic Sans MS"/>
              </a:rPr>
              <a:t>Picks a </a:t>
            </a:r>
            <a:r>
              <a:rPr lang="en-US" sz="1600">
                <a:solidFill>
                  <a:srgbClr val="000099"/>
                </a:solidFill>
                <a:latin typeface="Comic Sans MS"/>
                <a:ea typeface="Comic Sans MS"/>
                <a:cs typeface="Comic Sans MS"/>
                <a:sym typeface="Comic Sans MS"/>
              </a:rPr>
              <a:t>root</a:t>
            </a:r>
            <a:endParaRPr/>
          </a:p>
          <a:p>
            <a:pPr indent="-457200" lvl="0" marL="457200" marR="0" rtl="0" algn="l">
              <a:spcBef>
                <a:spcPts val="0"/>
              </a:spcBef>
              <a:spcAft>
                <a:spcPts val="0"/>
              </a:spcAft>
              <a:buClr>
                <a:schemeClr val="dk1"/>
              </a:buClr>
              <a:buSzPts val="1600"/>
              <a:buFont typeface="Comic Sans MS"/>
              <a:buAutoNum type="arabicPeriod"/>
            </a:pPr>
            <a:r>
              <a:rPr lang="en-US" sz="1600">
                <a:solidFill>
                  <a:schemeClr val="dk1"/>
                </a:solidFill>
                <a:latin typeface="Comic Sans MS"/>
                <a:ea typeface="Comic Sans MS"/>
                <a:cs typeface="Comic Sans MS"/>
                <a:sym typeface="Comic Sans MS"/>
              </a:rPr>
              <a:t>For each LAN, </a:t>
            </a:r>
            <a:br>
              <a:rPr lang="en-US" sz="1600">
                <a:solidFill>
                  <a:schemeClr val="dk1"/>
                </a:solidFill>
                <a:latin typeface="Comic Sans MS"/>
                <a:ea typeface="Comic Sans MS"/>
                <a:cs typeface="Comic Sans MS"/>
                <a:sym typeface="Comic Sans MS"/>
              </a:rPr>
            </a:br>
            <a:r>
              <a:rPr lang="en-US" sz="1600">
                <a:solidFill>
                  <a:schemeClr val="dk1"/>
                </a:solidFill>
                <a:latin typeface="Comic Sans MS"/>
                <a:ea typeface="Comic Sans MS"/>
                <a:cs typeface="Comic Sans MS"/>
                <a:sym typeface="Comic Sans MS"/>
              </a:rPr>
              <a:t>picks a </a:t>
            </a:r>
            <a:r>
              <a:rPr lang="en-US" sz="1600">
                <a:solidFill>
                  <a:srgbClr val="000099"/>
                </a:solidFill>
                <a:latin typeface="Comic Sans MS"/>
                <a:ea typeface="Comic Sans MS"/>
                <a:cs typeface="Comic Sans MS"/>
                <a:sym typeface="Comic Sans MS"/>
              </a:rPr>
              <a:t>designated</a:t>
            </a:r>
            <a:r>
              <a:rPr lang="en-US" sz="1600">
                <a:solidFill>
                  <a:schemeClr val="dk1"/>
                </a:solidFill>
                <a:latin typeface="Comic Sans MS"/>
                <a:ea typeface="Comic Sans MS"/>
                <a:cs typeface="Comic Sans MS"/>
                <a:sym typeface="Comic Sans MS"/>
              </a:rPr>
              <a:t> bridge</a:t>
            </a:r>
            <a:br>
              <a:rPr lang="en-US" sz="1600">
                <a:solidFill>
                  <a:schemeClr val="dk1"/>
                </a:solidFill>
                <a:latin typeface="Comic Sans MS"/>
                <a:ea typeface="Comic Sans MS"/>
                <a:cs typeface="Comic Sans MS"/>
                <a:sym typeface="Comic Sans MS"/>
              </a:rPr>
            </a:br>
            <a:r>
              <a:rPr lang="en-US" sz="1600">
                <a:solidFill>
                  <a:schemeClr val="dk1"/>
                </a:solidFill>
                <a:latin typeface="Comic Sans MS"/>
                <a:ea typeface="Comic Sans MS"/>
                <a:cs typeface="Comic Sans MS"/>
                <a:sym typeface="Comic Sans MS"/>
              </a:rPr>
              <a:t>that is closest to the root.</a:t>
            </a:r>
            <a:endParaRPr/>
          </a:p>
          <a:p>
            <a:pPr indent="-457200" lvl="0" marL="457200" marR="0" rtl="0" algn="l">
              <a:spcBef>
                <a:spcPts val="0"/>
              </a:spcBef>
              <a:spcAft>
                <a:spcPts val="0"/>
              </a:spcAft>
              <a:buClr>
                <a:schemeClr val="dk1"/>
              </a:buClr>
              <a:buSzPts val="1600"/>
              <a:buFont typeface="Comic Sans MS"/>
              <a:buAutoNum type="arabicPeriod"/>
            </a:pPr>
            <a:r>
              <a:rPr lang="en-US" sz="1600">
                <a:solidFill>
                  <a:schemeClr val="dk1"/>
                </a:solidFill>
                <a:latin typeface="Comic Sans MS"/>
                <a:ea typeface="Comic Sans MS"/>
                <a:cs typeface="Comic Sans MS"/>
                <a:sym typeface="Comic Sans MS"/>
              </a:rPr>
              <a:t>All bridges on a LAN</a:t>
            </a:r>
            <a:br>
              <a:rPr lang="en-US" sz="1600">
                <a:solidFill>
                  <a:schemeClr val="dk1"/>
                </a:solidFill>
                <a:latin typeface="Comic Sans MS"/>
                <a:ea typeface="Comic Sans MS"/>
                <a:cs typeface="Comic Sans MS"/>
                <a:sym typeface="Comic Sans MS"/>
              </a:rPr>
            </a:br>
            <a:r>
              <a:rPr lang="en-US" sz="1600">
                <a:solidFill>
                  <a:schemeClr val="dk1"/>
                </a:solidFill>
                <a:latin typeface="Comic Sans MS"/>
                <a:ea typeface="Comic Sans MS"/>
                <a:cs typeface="Comic Sans MS"/>
                <a:sym typeface="Comic Sans MS"/>
              </a:rPr>
              <a:t>send packets towards the </a:t>
            </a:r>
            <a:br>
              <a:rPr lang="en-US" sz="1600">
                <a:solidFill>
                  <a:schemeClr val="dk1"/>
                </a:solidFill>
                <a:latin typeface="Comic Sans MS"/>
                <a:ea typeface="Comic Sans MS"/>
                <a:cs typeface="Comic Sans MS"/>
                <a:sym typeface="Comic Sans MS"/>
              </a:rPr>
            </a:br>
            <a:r>
              <a:rPr lang="en-US" sz="1600">
                <a:solidFill>
                  <a:srgbClr val="000099"/>
                </a:solidFill>
                <a:latin typeface="Comic Sans MS"/>
                <a:ea typeface="Comic Sans MS"/>
                <a:cs typeface="Comic Sans MS"/>
                <a:sym typeface="Comic Sans MS"/>
              </a:rPr>
              <a:t>root</a:t>
            </a:r>
            <a:r>
              <a:rPr lang="en-US" sz="1600">
                <a:solidFill>
                  <a:schemeClr val="dk1"/>
                </a:solidFill>
                <a:latin typeface="Comic Sans MS"/>
                <a:ea typeface="Comic Sans MS"/>
                <a:cs typeface="Comic Sans MS"/>
                <a:sym typeface="Comic Sans MS"/>
              </a:rPr>
              <a:t> via the </a:t>
            </a:r>
            <a:r>
              <a:rPr lang="en-US" sz="1600">
                <a:solidFill>
                  <a:srgbClr val="000099"/>
                </a:solidFill>
                <a:latin typeface="Comic Sans MS"/>
                <a:ea typeface="Comic Sans MS"/>
                <a:cs typeface="Comic Sans MS"/>
                <a:sym typeface="Comic Sans MS"/>
              </a:rPr>
              <a:t>designated</a:t>
            </a:r>
            <a:r>
              <a:rPr lang="en-US" sz="1600">
                <a:solidFill>
                  <a:schemeClr val="dk1"/>
                </a:solidFill>
                <a:latin typeface="Comic Sans MS"/>
                <a:ea typeface="Comic Sans MS"/>
                <a:cs typeface="Comic Sans MS"/>
                <a:sym typeface="Comic Sans MS"/>
              </a:rPr>
              <a:t> </a:t>
            </a:r>
            <a:br>
              <a:rPr lang="en-US" sz="1600">
                <a:solidFill>
                  <a:schemeClr val="dk1"/>
                </a:solidFill>
                <a:latin typeface="Comic Sans MS"/>
                <a:ea typeface="Comic Sans MS"/>
                <a:cs typeface="Comic Sans MS"/>
                <a:sym typeface="Comic Sans MS"/>
              </a:rPr>
            </a:br>
            <a:r>
              <a:rPr lang="en-US" sz="1600">
                <a:solidFill>
                  <a:schemeClr val="dk1"/>
                </a:solidFill>
                <a:latin typeface="Comic Sans MS"/>
                <a:ea typeface="Comic Sans MS"/>
                <a:cs typeface="Comic Sans MS"/>
                <a:sym typeface="Comic Sans MS"/>
              </a:rPr>
              <a:t>bridge.</a:t>
            </a:r>
            <a:endParaRPr/>
          </a:p>
        </p:txBody>
      </p:sp>
      <p:sp>
        <p:nvSpPr>
          <p:cNvPr id="1251" name="Google Shape;1251;p112"/>
          <p:cNvSpPr/>
          <p:nvPr/>
        </p:nvSpPr>
        <p:spPr>
          <a:xfrm>
            <a:off x="6629400" y="1905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B8</a:t>
            </a:r>
            <a:endParaRPr/>
          </a:p>
        </p:txBody>
      </p:sp>
      <p:cxnSp>
        <p:nvCxnSpPr>
          <p:cNvPr id="1252" name="Google Shape;1252;p112"/>
          <p:cNvCxnSpPr/>
          <p:nvPr/>
        </p:nvCxnSpPr>
        <p:spPr>
          <a:xfrm>
            <a:off x="5867400" y="1600200"/>
            <a:ext cx="2057400" cy="0"/>
          </a:xfrm>
          <a:prstGeom prst="straightConnector1">
            <a:avLst/>
          </a:prstGeom>
          <a:noFill/>
          <a:ln cap="flat" cmpd="sng" w="38100">
            <a:solidFill>
              <a:schemeClr val="dk1"/>
            </a:solidFill>
            <a:prstDash val="solid"/>
            <a:round/>
            <a:headEnd len="med" w="med" type="none"/>
            <a:tailEnd len="med" w="med" type="none"/>
          </a:ln>
        </p:spPr>
      </p:cxnSp>
      <p:cxnSp>
        <p:nvCxnSpPr>
          <p:cNvPr id="1253" name="Google Shape;1253;p112"/>
          <p:cNvCxnSpPr/>
          <p:nvPr/>
        </p:nvCxnSpPr>
        <p:spPr>
          <a:xfrm>
            <a:off x="6934200" y="16002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254" name="Google Shape;1254;p112"/>
          <p:cNvCxnSpPr/>
          <p:nvPr/>
        </p:nvCxnSpPr>
        <p:spPr>
          <a:xfrm>
            <a:off x="6934200" y="2286000"/>
            <a:ext cx="0" cy="152400"/>
          </a:xfrm>
          <a:prstGeom prst="straightConnector1">
            <a:avLst/>
          </a:prstGeom>
          <a:noFill/>
          <a:ln cap="flat" cmpd="sng" w="9525">
            <a:solidFill>
              <a:schemeClr val="dk1"/>
            </a:solidFill>
            <a:prstDash val="solid"/>
            <a:round/>
            <a:headEnd len="med" w="med" type="none"/>
            <a:tailEnd len="med" w="med" type="none"/>
          </a:ln>
        </p:spPr>
      </p:cxnSp>
      <p:sp>
        <p:nvSpPr>
          <p:cNvPr id="1255" name="Google Shape;1255;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256" name="Google Shape;1256;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7" name="Google Shape;1257;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13"/>
          <p:cNvSpPr/>
          <p:nvPr/>
        </p:nvSpPr>
        <p:spPr>
          <a:xfrm>
            <a:off x="7696200" y="2514600"/>
            <a:ext cx="2971800" cy="27432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3" name="Google Shape;1263;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Spanning Tree</a:t>
            </a:r>
            <a:endParaRPr/>
          </a:p>
        </p:txBody>
      </p:sp>
      <p:cxnSp>
        <p:nvCxnSpPr>
          <p:cNvPr id="1264" name="Google Shape;1264;p113"/>
          <p:cNvCxnSpPr/>
          <p:nvPr/>
        </p:nvCxnSpPr>
        <p:spPr>
          <a:xfrm>
            <a:off x="2743200" y="2133600"/>
            <a:ext cx="2133600" cy="0"/>
          </a:xfrm>
          <a:prstGeom prst="straightConnector1">
            <a:avLst/>
          </a:prstGeom>
          <a:noFill/>
          <a:ln cap="flat" cmpd="sng" w="38100">
            <a:solidFill>
              <a:schemeClr val="dk1"/>
            </a:solidFill>
            <a:prstDash val="solid"/>
            <a:round/>
            <a:headEnd len="med" w="med" type="none"/>
            <a:tailEnd len="med" w="med" type="none"/>
          </a:ln>
        </p:spPr>
      </p:cxnSp>
      <p:cxnSp>
        <p:nvCxnSpPr>
          <p:cNvPr id="1265" name="Google Shape;1265;p113"/>
          <p:cNvCxnSpPr/>
          <p:nvPr/>
        </p:nvCxnSpPr>
        <p:spPr>
          <a:xfrm>
            <a:off x="5410200" y="2438400"/>
            <a:ext cx="1981200" cy="0"/>
          </a:xfrm>
          <a:prstGeom prst="straightConnector1">
            <a:avLst/>
          </a:prstGeom>
          <a:noFill/>
          <a:ln cap="flat" cmpd="sng" w="38100">
            <a:solidFill>
              <a:schemeClr val="dk1"/>
            </a:solidFill>
            <a:prstDash val="solid"/>
            <a:round/>
            <a:headEnd len="med" w="med" type="none"/>
            <a:tailEnd len="med" w="med" type="none"/>
          </a:ln>
        </p:spPr>
      </p:cxnSp>
      <p:cxnSp>
        <p:nvCxnSpPr>
          <p:cNvPr id="1266" name="Google Shape;1266;p113"/>
          <p:cNvCxnSpPr/>
          <p:nvPr/>
        </p:nvCxnSpPr>
        <p:spPr>
          <a:xfrm>
            <a:off x="7391400" y="2895600"/>
            <a:ext cx="0" cy="1219200"/>
          </a:xfrm>
          <a:prstGeom prst="straightConnector1">
            <a:avLst/>
          </a:prstGeom>
          <a:noFill/>
          <a:ln cap="flat" cmpd="sng" w="38100">
            <a:solidFill>
              <a:schemeClr val="dk1"/>
            </a:solidFill>
            <a:prstDash val="solid"/>
            <a:round/>
            <a:headEnd len="med" w="med" type="none"/>
            <a:tailEnd len="med" w="med" type="none"/>
          </a:ln>
        </p:spPr>
      </p:cxnSp>
      <p:cxnSp>
        <p:nvCxnSpPr>
          <p:cNvPr id="1267" name="Google Shape;1267;p113"/>
          <p:cNvCxnSpPr/>
          <p:nvPr/>
        </p:nvCxnSpPr>
        <p:spPr>
          <a:xfrm>
            <a:off x="5257800" y="5029200"/>
            <a:ext cx="2057400" cy="0"/>
          </a:xfrm>
          <a:prstGeom prst="straightConnector1">
            <a:avLst/>
          </a:prstGeom>
          <a:noFill/>
          <a:ln cap="flat" cmpd="sng" w="38100">
            <a:solidFill>
              <a:schemeClr val="dk1"/>
            </a:solidFill>
            <a:prstDash val="solid"/>
            <a:round/>
            <a:headEnd len="med" w="med" type="none"/>
            <a:tailEnd len="med" w="med" type="none"/>
          </a:ln>
        </p:spPr>
      </p:cxnSp>
      <p:cxnSp>
        <p:nvCxnSpPr>
          <p:cNvPr id="1268" name="Google Shape;1268;p113"/>
          <p:cNvCxnSpPr/>
          <p:nvPr/>
        </p:nvCxnSpPr>
        <p:spPr>
          <a:xfrm>
            <a:off x="7315200" y="5257800"/>
            <a:ext cx="0" cy="685800"/>
          </a:xfrm>
          <a:prstGeom prst="straightConnector1">
            <a:avLst/>
          </a:prstGeom>
          <a:noFill/>
          <a:ln cap="flat" cmpd="sng" w="38100">
            <a:solidFill>
              <a:schemeClr val="dk1"/>
            </a:solidFill>
            <a:prstDash val="solid"/>
            <a:round/>
            <a:headEnd len="med" w="med" type="none"/>
            <a:tailEnd len="med" w="med" type="none"/>
          </a:ln>
        </p:spPr>
      </p:cxnSp>
      <p:cxnSp>
        <p:nvCxnSpPr>
          <p:cNvPr id="1269" name="Google Shape;1269;p113"/>
          <p:cNvCxnSpPr/>
          <p:nvPr/>
        </p:nvCxnSpPr>
        <p:spPr>
          <a:xfrm>
            <a:off x="2971800" y="5943600"/>
            <a:ext cx="3505200" cy="0"/>
          </a:xfrm>
          <a:prstGeom prst="straightConnector1">
            <a:avLst/>
          </a:prstGeom>
          <a:noFill/>
          <a:ln cap="flat" cmpd="sng" w="38100">
            <a:solidFill>
              <a:schemeClr val="dk1"/>
            </a:solidFill>
            <a:prstDash val="solid"/>
            <a:round/>
            <a:headEnd len="med" w="med" type="none"/>
            <a:tailEnd len="med" w="med" type="none"/>
          </a:ln>
        </p:spPr>
      </p:cxnSp>
      <p:cxnSp>
        <p:nvCxnSpPr>
          <p:cNvPr id="1270" name="Google Shape;1270;p113"/>
          <p:cNvCxnSpPr/>
          <p:nvPr/>
        </p:nvCxnSpPr>
        <p:spPr>
          <a:xfrm>
            <a:off x="1981200" y="5029200"/>
            <a:ext cx="1828800" cy="0"/>
          </a:xfrm>
          <a:prstGeom prst="straightConnector1">
            <a:avLst/>
          </a:prstGeom>
          <a:noFill/>
          <a:ln cap="flat" cmpd="sng" w="38100">
            <a:solidFill>
              <a:schemeClr val="dk1"/>
            </a:solidFill>
            <a:prstDash val="solid"/>
            <a:round/>
            <a:headEnd len="med" w="med" type="none"/>
            <a:tailEnd len="med" w="med" type="none"/>
          </a:ln>
        </p:spPr>
      </p:cxnSp>
      <p:cxnSp>
        <p:nvCxnSpPr>
          <p:cNvPr id="1271" name="Google Shape;1271;p113"/>
          <p:cNvCxnSpPr/>
          <p:nvPr/>
        </p:nvCxnSpPr>
        <p:spPr>
          <a:xfrm>
            <a:off x="1752600" y="3276600"/>
            <a:ext cx="1524000" cy="0"/>
          </a:xfrm>
          <a:prstGeom prst="straightConnector1">
            <a:avLst/>
          </a:prstGeom>
          <a:noFill/>
          <a:ln cap="flat" cmpd="sng" w="38100">
            <a:solidFill>
              <a:schemeClr val="dk1"/>
            </a:solidFill>
            <a:prstDash val="solid"/>
            <a:round/>
            <a:headEnd len="med" w="med" type="none"/>
            <a:tailEnd len="med" w="med" type="none"/>
          </a:ln>
        </p:spPr>
      </p:cxnSp>
      <p:cxnSp>
        <p:nvCxnSpPr>
          <p:cNvPr id="1272" name="Google Shape;1272;p113"/>
          <p:cNvCxnSpPr/>
          <p:nvPr/>
        </p:nvCxnSpPr>
        <p:spPr>
          <a:xfrm>
            <a:off x="1828800" y="4267200"/>
            <a:ext cx="1828800" cy="0"/>
          </a:xfrm>
          <a:prstGeom prst="straightConnector1">
            <a:avLst/>
          </a:prstGeom>
          <a:noFill/>
          <a:ln cap="flat" cmpd="sng" w="38100">
            <a:solidFill>
              <a:schemeClr val="dk1"/>
            </a:solidFill>
            <a:prstDash val="solid"/>
            <a:round/>
            <a:headEnd len="med" w="med" type="none"/>
            <a:tailEnd len="med" w="med" type="none"/>
          </a:ln>
        </p:spPr>
      </p:cxnSp>
      <p:cxnSp>
        <p:nvCxnSpPr>
          <p:cNvPr id="1273" name="Google Shape;1273;p113"/>
          <p:cNvCxnSpPr/>
          <p:nvPr/>
        </p:nvCxnSpPr>
        <p:spPr>
          <a:xfrm>
            <a:off x="3733800" y="38100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1274" name="Google Shape;1274;p113"/>
          <p:cNvCxnSpPr/>
          <p:nvPr/>
        </p:nvCxnSpPr>
        <p:spPr>
          <a:xfrm>
            <a:off x="5562600" y="42672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1275" name="Google Shape;1275;p113"/>
          <p:cNvCxnSpPr/>
          <p:nvPr/>
        </p:nvCxnSpPr>
        <p:spPr>
          <a:xfrm>
            <a:off x="2895600" y="2743200"/>
            <a:ext cx="0" cy="533400"/>
          </a:xfrm>
          <a:prstGeom prst="straightConnector1">
            <a:avLst/>
          </a:prstGeom>
          <a:noFill/>
          <a:ln cap="rnd" cmpd="sng" w="9525">
            <a:solidFill>
              <a:schemeClr val="dk1"/>
            </a:solidFill>
            <a:prstDash val="dot"/>
            <a:round/>
            <a:headEnd len="med" w="med" type="none"/>
            <a:tailEnd len="med" w="med" type="none"/>
          </a:ln>
        </p:spPr>
      </p:cxnSp>
      <p:cxnSp>
        <p:nvCxnSpPr>
          <p:cNvPr id="1276" name="Google Shape;1276;p113"/>
          <p:cNvCxnSpPr/>
          <p:nvPr/>
        </p:nvCxnSpPr>
        <p:spPr>
          <a:xfrm rot="10800000">
            <a:off x="2438400" y="38862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77" name="Google Shape;1277;p113"/>
          <p:cNvCxnSpPr/>
          <p:nvPr/>
        </p:nvCxnSpPr>
        <p:spPr>
          <a:xfrm rot="10800000">
            <a:off x="2438400" y="327660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78" name="Google Shape;1278;p113"/>
          <p:cNvCxnSpPr/>
          <p:nvPr/>
        </p:nvCxnSpPr>
        <p:spPr>
          <a:xfrm rot="10800000">
            <a:off x="2895600" y="2133600"/>
            <a:ext cx="0" cy="381000"/>
          </a:xfrm>
          <a:prstGeom prst="straightConnector1">
            <a:avLst/>
          </a:prstGeom>
          <a:noFill/>
          <a:ln cap="rnd" cmpd="sng" w="9525">
            <a:solidFill>
              <a:schemeClr val="dk1"/>
            </a:solidFill>
            <a:prstDash val="dot"/>
            <a:round/>
            <a:headEnd len="med" w="med" type="none"/>
            <a:tailEnd len="med" w="med" type="none"/>
          </a:ln>
        </p:spPr>
      </p:cxnSp>
      <p:cxnSp>
        <p:nvCxnSpPr>
          <p:cNvPr id="1279" name="Google Shape;1279;p113"/>
          <p:cNvCxnSpPr/>
          <p:nvPr/>
        </p:nvCxnSpPr>
        <p:spPr>
          <a:xfrm rot="10800000">
            <a:off x="4495800" y="2133600"/>
            <a:ext cx="0" cy="838200"/>
          </a:xfrm>
          <a:prstGeom prst="straightConnector1">
            <a:avLst/>
          </a:prstGeom>
          <a:noFill/>
          <a:ln cap="flat" cmpd="sng" w="9525">
            <a:solidFill>
              <a:schemeClr val="dk1"/>
            </a:solidFill>
            <a:prstDash val="solid"/>
            <a:round/>
            <a:headEnd len="med" w="med" type="none"/>
            <a:tailEnd len="med" w="med" type="none"/>
          </a:ln>
        </p:spPr>
      </p:cxnSp>
      <p:cxnSp>
        <p:nvCxnSpPr>
          <p:cNvPr id="1280" name="Google Shape;1280;p113"/>
          <p:cNvCxnSpPr/>
          <p:nvPr/>
        </p:nvCxnSpPr>
        <p:spPr>
          <a:xfrm flipH="1" rot="10800000">
            <a:off x="4648200" y="2438400"/>
            <a:ext cx="838200" cy="609600"/>
          </a:xfrm>
          <a:prstGeom prst="straightConnector1">
            <a:avLst/>
          </a:prstGeom>
          <a:noFill/>
          <a:ln cap="flat" cmpd="sng" w="9525">
            <a:solidFill>
              <a:schemeClr val="dk1"/>
            </a:solidFill>
            <a:prstDash val="solid"/>
            <a:round/>
            <a:headEnd len="med" w="med" type="none"/>
            <a:tailEnd len="med" w="med" type="none"/>
          </a:ln>
        </p:spPr>
      </p:cxnSp>
      <p:cxnSp>
        <p:nvCxnSpPr>
          <p:cNvPr id="1281" name="Google Shape;1281;p113"/>
          <p:cNvCxnSpPr/>
          <p:nvPr/>
        </p:nvCxnSpPr>
        <p:spPr>
          <a:xfrm>
            <a:off x="4419600" y="3352800"/>
            <a:ext cx="0" cy="457200"/>
          </a:xfrm>
          <a:prstGeom prst="straightConnector1">
            <a:avLst/>
          </a:prstGeom>
          <a:noFill/>
          <a:ln cap="flat" cmpd="sng" w="9525">
            <a:solidFill>
              <a:schemeClr val="dk1"/>
            </a:solidFill>
            <a:prstDash val="solid"/>
            <a:round/>
            <a:headEnd len="med" w="med" type="none"/>
            <a:tailEnd len="med" w="med" type="none"/>
          </a:ln>
        </p:spPr>
      </p:cxnSp>
      <p:cxnSp>
        <p:nvCxnSpPr>
          <p:cNvPr id="1282" name="Google Shape;1282;p113"/>
          <p:cNvCxnSpPr/>
          <p:nvPr/>
        </p:nvCxnSpPr>
        <p:spPr>
          <a:xfrm>
            <a:off x="6400800" y="2438400"/>
            <a:ext cx="0" cy="990600"/>
          </a:xfrm>
          <a:prstGeom prst="straightConnector1">
            <a:avLst/>
          </a:prstGeom>
          <a:noFill/>
          <a:ln cap="rnd" cmpd="sng" w="9525">
            <a:solidFill>
              <a:schemeClr val="dk1"/>
            </a:solidFill>
            <a:prstDash val="dot"/>
            <a:round/>
            <a:headEnd len="med" w="med" type="none"/>
            <a:tailEnd len="med" w="med" type="none"/>
          </a:ln>
        </p:spPr>
      </p:cxnSp>
      <p:cxnSp>
        <p:nvCxnSpPr>
          <p:cNvPr id="1283" name="Google Shape;1283;p113"/>
          <p:cNvCxnSpPr/>
          <p:nvPr/>
        </p:nvCxnSpPr>
        <p:spPr>
          <a:xfrm>
            <a:off x="4419600" y="38100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1284" name="Google Shape;1284;p113"/>
          <p:cNvCxnSpPr/>
          <p:nvPr/>
        </p:nvCxnSpPr>
        <p:spPr>
          <a:xfrm>
            <a:off x="3429000" y="4267200"/>
            <a:ext cx="685800" cy="228600"/>
          </a:xfrm>
          <a:prstGeom prst="straightConnector1">
            <a:avLst/>
          </a:prstGeom>
          <a:noFill/>
          <a:ln cap="flat" cmpd="sng" w="9525">
            <a:solidFill>
              <a:schemeClr val="dk1"/>
            </a:solidFill>
            <a:prstDash val="solid"/>
            <a:round/>
            <a:headEnd len="med" w="med" type="none"/>
            <a:tailEnd len="med" w="med" type="none"/>
          </a:ln>
        </p:spPr>
      </p:cxnSp>
      <p:cxnSp>
        <p:nvCxnSpPr>
          <p:cNvPr id="1285" name="Google Shape;1285;p113"/>
          <p:cNvCxnSpPr/>
          <p:nvPr/>
        </p:nvCxnSpPr>
        <p:spPr>
          <a:xfrm flipH="1" rot="10800000">
            <a:off x="3429000" y="4648200"/>
            <a:ext cx="685800" cy="381000"/>
          </a:xfrm>
          <a:prstGeom prst="straightConnector1">
            <a:avLst/>
          </a:prstGeom>
          <a:noFill/>
          <a:ln cap="flat" cmpd="sng" w="9525">
            <a:solidFill>
              <a:schemeClr val="dk1"/>
            </a:solidFill>
            <a:prstDash val="solid"/>
            <a:round/>
            <a:headEnd len="med" w="med" type="none"/>
            <a:tailEnd len="med" w="med" type="none"/>
          </a:ln>
        </p:spPr>
      </p:cxnSp>
      <p:cxnSp>
        <p:nvCxnSpPr>
          <p:cNvPr id="1286" name="Google Shape;1286;p113"/>
          <p:cNvCxnSpPr/>
          <p:nvPr/>
        </p:nvCxnSpPr>
        <p:spPr>
          <a:xfrm>
            <a:off x="3352800" y="5638800"/>
            <a:ext cx="0" cy="304800"/>
          </a:xfrm>
          <a:prstGeom prst="straightConnector1">
            <a:avLst/>
          </a:prstGeom>
          <a:noFill/>
          <a:ln cap="rnd" cmpd="sng" w="9525">
            <a:solidFill>
              <a:schemeClr val="dk1"/>
            </a:solidFill>
            <a:prstDash val="dot"/>
            <a:round/>
            <a:headEnd len="med" w="med" type="none"/>
            <a:tailEnd len="med" w="med" type="none"/>
          </a:ln>
        </p:spPr>
      </p:cxnSp>
      <p:cxnSp>
        <p:nvCxnSpPr>
          <p:cNvPr id="1287" name="Google Shape;1287;p113"/>
          <p:cNvCxnSpPr/>
          <p:nvPr/>
        </p:nvCxnSpPr>
        <p:spPr>
          <a:xfrm rot="10800000">
            <a:off x="3352800" y="5029200"/>
            <a:ext cx="0" cy="228600"/>
          </a:xfrm>
          <a:prstGeom prst="straightConnector1">
            <a:avLst/>
          </a:prstGeom>
          <a:noFill/>
          <a:ln cap="rnd" cmpd="sng" w="9525">
            <a:solidFill>
              <a:schemeClr val="dk1"/>
            </a:solidFill>
            <a:prstDash val="dot"/>
            <a:round/>
            <a:headEnd len="med" w="med" type="none"/>
            <a:tailEnd len="med" w="med" type="none"/>
          </a:ln>
        </p:spPr>
      </p:cxnSp>
      <p:cxnSp>
        <p:nvCxnSpPr>
          <p:cNvPr id="1288" name="Google Shape;1288;p113"/>
          <p:cNvCxnSpPr/>
          <p:nvPr/>
        </p:nvCxnSpPr>
        <p:spPr>
          <a:xfrm rot="10800000">
            <a:off x="6248400" y="50292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289" name="Google Shape;1289;p113"/>
          <p:cNvCxnSpPr/>
          <p:nvPr/>
        </p:nvCxnSpPr>
        <p:spPr>
          <a:xfrm>
            <a:off x="6248400" y="57150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290" name="Google Shape;1290;p113"/>
          <p:cNvCxnSpPr/>
          <p:nvPr/>
        </p:nvCxnSpPr>
        <p:spPr>
          <a:xfrm>
            <a:off x="6477000" y="5562600"/>
            <a:ext cx="838200" cy="0"/>
          </a:xfrm>
          <a:prstGeom prst="straightConnector1">
            <a:avLst/>
          </a:prstGeom>
          <a:noFill/>
          <a:ln cap="flat" cmpd="sng" w="9525">
            <a:solidFill>
              <a:schemeClr val="dk1"/>
            </a:solidFill>
            <a:prstDash val="solid"/>
            <a:round/>
            <a:headEnd len="med" w="med" type="none"/>
            <a:tailEnd len="med" w="med" type="none"/>
          </a:ln>
        </p:spPr>
      </p:cxnSp>
      <p:cxnSp>
        <p:nvCxnSpPr>
          <p:cNvPr id="1291" name="Google Shape;1291;p113"/>
          <p:cNvCxnSpPr/>
          <p:nvPr/>
        </p:nvCxnSpPr>
        <p:spPr>
          <a:xfrm>
            <a:off x="6324600" y="3810000"/>
            <a:ext cx="0" cy="457200"/>
          </a:xfrm>
          <a:prstGeom prst="straightConnector1">
            <a:avLst/>
          </a:prstGeom>
          <a:noFill/>
          <a:ln cap="flat" cmpd="sng" w="9525">
            <a:solidFill>
              <a:schemeClr val="dk1"/>
            </a:solidFill>
            <a:prstDash val="solid"/>
            <a:round/>
            <a:headEnd len="med" w="med" type="none"/>
            <a:tailEnd len="med" w="med" type="none"/>
          </a:ln>
        </p:spPr>
      </p:cxnSp>
      <p:cxnSp>
        <p:nvCxnSpPr>
          <p:cNvPr id="1292" name="Google Shape;1292;p113"/>
          <p:cNvCxnSpPr/>
          <p:nvPr/>
        </p:nvCxnSpPr>
        <p:spPr>
          <a:xfrm flipH="1" rot="10800000">
            <a:off x="4724400" y="4267200"/>
            <a:ext cx="990600" cy="228600"/>
          </a:xfrm>
          <a:prstGeom prst="straightConnector1">
            <a:avLst/>
          </a:prstGeom>
          <a:noFill/>
          <a:ln cap="flat" cmpd="sng" w="9525">
            <a:solidFill>
              <a:schemeClr val="dk1"/>
            </a:solidFill>
            <a:prstDash val="solid"/>
            <a:round/>
            <a:headEnd len="med" w="med" type="none"/>
            <a:tailEnd len="med" w="med" type="none"/>
          </a:ln>
        </p:spPr>
      </p:cxnSp>
      <p:cxnSp>
        <p:nvCxnSpPr>
          <p:cNvPr id="1293" name="Google Shape;1293;p113"/>
          <p:cNvCxnSpPr/>
          <p:nvPr/>
        </p:nvCxnSpPr>
        <p:spPr>
          <a:xfrm>
            <a:off x="6705600" y="3581400"/>
            <a:ext cx="685800" cy="0"/>
          </a:xfrm>
          <a:prstGeom prst="straightConnector1">
            <a:avLst/>
          </a:prstGeom>
          <a:noFill/>
          <a:ln cap="flat" cmpd="sng" w="9525">
            <a:solidFill>
              <a:schemeClr val="dk1"/>
            </a:solidFill>
            <a:prstDash val="solid"/>
            <a:round/>
            <a:headEnd len="med" w="med" type="none"/>
            <a:tailEnd len="med" w="med" type="none"/>
          </a:ln>
        </p:spPr>
      </p:cxnSp>
      <p:cxnSp>
        <p:nvCxnSpPr>
          <p:cNvPr id="1294" name="Google Shape;1294;p113"/>
          <p:cNvCxnSpPr/>
          <p:nvPr/>
        </p:nvCxnSpPr>
        <p:spPr>
          <a:xfrm>
            <a:off x="4724400" y="4648200"/>
            <a:ext cx="838200" cy="381000"/>
          </a:xfrm>
          <a:prstGeom prst="straightConnector1">
            <a:avLst/>
          </a:prstGeom>
          <a:noFill/>
          <a:ln cap="flat" cmpd="sng" w="9525">
            <a:solidFill>
              <a:schemeClr val="dk1"/>
            </a:solidFill>
            <a:prstDash val="solid"/>
            <a:round/>
            <a:headEnd len="med" w="med" type="none"/>
            <a:tailEnd len="med" w="med" type="none"/>
          </a:ln>
        </p:spPr>
      </p:cxnSp>
      <p:sp>
        <p:nvSpPr>
          <p:cNvPr id="1295" name="Google Shape;1295;p113"/>
          <p:cNvSpPr/>
          <p:nvPr/>
        </p:nvSpPr>
        <p:spPr>
          <a:xfrm>
            <a:off x="2514600" y="25146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B3</a:t>
            </a:r>
            <a:endParaRPr/>
          </a:p>
        </p:txBody>
      </p:sp>
      <p:sp>
        <p:nvSpPr>
          <p:cNvPr id="1296" name="Google Shape;1296;p113"/>
          <p:cNvSpPr/>
          <p:nvPr/>
        </p:nvSpPr>
        <p:spPr>
          <a:xfrm>
            <a:off x="4114800" y="29718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B5</a:t>
            </a:r>
            <a:endParaRPr/>
          </a:p>
        </p:txBody>
      </p:sp>
      <p:sp>
        <p:nvSpPr>
          <p:cNvPr id="1297" name="Google Shape;1297;p113"/>
          <p:cNvSpPr/>
          <p:nvPr/>
        </p:nvSpPr>
        <p:spPr>
          <a:xfrm>
            <a:off x="6019800" y="3429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B7</a:t>
            </a:r>
            <a:endParaRPr/>
          </a:p>
        </p:txBody>
      </p:sp>
      <p:sp>
        <p:nvSpPr>
          <p:cNvPr id="1298" name="Google Shape;1298;p113"/>
          <p:cNvSpPr/>
          <p:nvPr/>
        </p:nvSpPr>
        <p:spPr>
          <a:xfrm>
            <a:off x="2133600" y="36576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B2</a:t>
            </a:r>
            <a:endParaRPr/>
          </a:p>
        </p:txBody>
      </p:sp>
      <p:sp>
        <p:nvSpPr>
          <p:cNvPr id="1299" name="Google Shape;1299;p113"/>
          <p:cNvSpPr/>
          <p:nvPr/>
        </p:nvSpPr>
        <p:spPr>
          <a:xfrm>
            <a:off x="4114800" y="4343400"/>
            <a:ext cx="685800" cy="381000"/>
          </a:xfrm>
          <a:prstGeom prst="can">
            <a:avLst>
              <a:gd fmla="val 45537" name="adj"/>
            </a:avLst>
          </a:prstGeom>
          <a:solidFill>
            <a:srgbClr val="FF33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B1</a:t>
            </a:r>
            <a:endParaRPr/>
          </a:p>
        </p:txBody>
      </p:sp>
      <p:sp>
        <p:nvSpPr>
          <p:cNvPr id="1300" name="Google Shape;1300;p113"/>
          <p:cNvSpPr/>
          <p:nvPr/>
        </p:nvSpPr>
        <p:spPr>
          <a:xfrm>
            <a:off x="2971800" y="52578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B6</a:t>
            </a:r>
            <a:endParaRPr/>
          </a:p>
        </p:txBody>
      </p:sp>
      <p:sp>
        <p:nvSpPr>
          <p:cNvPr id="1301" name="Google Shape;1301;p113"/>
          <p:cNvSpPr/>
          <p:nvPr/>
        </p:nvSpPr>
        <p:spPr>
          <a:xfrm>
            <a:off x="5867400" y="5334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B4</a:t>
            </a:r>
            <a:endParaRPr/>
          </a:p>
        </p:txBody>
      </p:sp>
      <p:sp>
        <p:nvSpPr>
          <p:cNvPr id="1302" name="Google Shape;1302;p113"/>
          <p:cNvSpPr txBox="1"/>
          <p:nvPr/>
        </p:nvSpPr>
        <p:spPr>
          <a:xfrm>
            <a:off x="4024314" y="4652963"/>
            <a:ext cx="83978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2"/>
                </a:solidFill>
                <a:latin typeface="Comic Sans MS"/>
                <a:ea typeface="Comic Sans MS"/>
                <a:cs typeface="Comic Sans MS"/>
                <a:sym typeface="Comic Sans MS"/>
              </a:rPr>
              <a:t>Root</a:t>
            </a:r>
            <a:endParaRPr/>
          </a:p>
        </p:txBody>
      </p:sp>
      <p:grpSp>
        <p:nvGrpSpPr>
          <p:cNvPr id="1303" name="Google Shape;1303;p113"/>
          <p:cNvGrpSpPr/>
          <p:nvPr/>
        </p:nvGrpSpPr>
        <p:grpSpPr>
          <a:xfrm>
            <a:off x="2819400" y="2209800"/>
            <a:ext cx="152400" cy="152400"/>
            <a:chOff x="816" y="1392"/>
            <a:chExt cx="96" cy="96"/>
          </a:xfrm>
        </p:grpSpPr>
        <p:cxnSp>
          <p:nvCxnSpPr>
            <p:cNvPr id="1304" name="Google Shape;1304;p113"/>
            <p:cNvCxnSpPr/>
            <p:nvPr/>
          </p:nvCxnSpPr>
          <p:spPr>
            <a:xfrm flipH="1" rot="10800000">
              <a:off x="816" y="1392"/>
              <a:ext cx="96" cy="96"/>
            </a:xfrm>
            <a:prstGeom prst="straightConnector1">
              <a:avLst/>
            </a:prstGeom>
            <a:noFill/>
            <a:ln cap="flat" cmpd="sng" w="38100">
              <a:solidFill>
                <a:srgbClr val="FF3300"/>
              </a:solidFill>
              <a:prstDash val="solid"/>
              <a:round/>
              <a:headEnd len="med" w="med" type="none"/>
              <a:tailEnd len="med" w="med" type="none"/>
            </a:ln>
          </p:spPr>
        </p:cxnSp>
        <p:cxnSp>
          <p:nvCxnSpPr>
            <p:cNvPr id="1305" name="Google Shape;1305;p113"/>
            <p:cNvCxnSpPr/>
            <p:nvPr/>
          </p:nvCxnSpPr>
          <p:spPr>
            <a:xfrm>
              <a:off x="816" y="1392"/>
              <a:ext cx="96" cy="96"/>
            </a:xfrm>
            <a:prstGeom prst="straightConnector1">
              <a:avLst/>
            </a:prstGeom>
            <a:noFill/>
            <a:ln cap="flat" cmpd="sng" w="38100">
              <a:solidFill>
                <a:srgbClr val="FF3300"/>
              </a:solidFill>
              <a:prstDash val="solid"/>
              <a:round/>
              <a:headEnd len="med" w="med" type="none"/>
              <a:tailEnd len="med" w="med" type="none"/>
            </a:ln>
          </p:spPr>
        </p:cxnSp>
      </p:grpSp>
      <p:grpSp>
        <p:nvGrpSpPr>
          <p:cNvPr id="1306" name="Google Shape;1306;p113"/>
          <p:cNvGrpSpPr/>
          <p:nvPr/>
        </p:nvGrpSpPr>
        <p:grpSpPr>
          <a:xfrm>
            <a:off x="2819400" y="2971800"/>
            <a:ext cx="152400" cy="152400"/>
            <a:chOff x="816" y="1392"/>
            <a:chExt cx="96" cy="96"/>
          </a:xfrm>
        </p:grpSpPr>
        <p:cxnSp>
          <p:nvCxnSpPr>
            <p:cNvPr id="1307" name="Google Shape;1307;p113"/>
            <p:cNvCxnSpPr/>
            <p:nvPr/>
          </p:nvCxnSpPr>
          <p:spPr>
            <a:xfrm flipH="1" rot="10800000">
              <a:off x="816" y="1392"/>
              <a:ext cx="96" cy="96"/>
            </a:xfrm>
            <a:prstGeom prst="straightConnector1">
              <a:avLst/>
            </a:prstGeom>
            <a:noFill/>
            <a:ln cap="flat" cmpd="sng" w="38100">
              <a:solidFill>
                <a:srgbClr val="FF3300"/>
              </a:solidFill>
              <a:prstDash val="solid"/>
              <a:round/>
              <a:headEnd len="med" w="med" type="none"/>
              <a:tailEnd len="med" w="med" type="none"/>
            </a:ln>
          </p:spPr>
        </p:cxnSp>
        <p:cxnSp>
          <p:nvCxnSpPr>
            <p:cNvPr id="1308" name="Google Shape;1308;p113"/>
            <p:cNvCxnSpPr/>
            <p:nvPr/>
          </p:nvCxnSpPr>
          <p:spPr>
            <a:xfrm>
              <a:off x="816" y="1392"/>
              <a:ext cx="96" cy="96"/>
            </a:xfrm>
            <a:prstGeom prst="straightConnector1">
              <a:avLst/>
            </a:prstGeom>
            <a:noFill/>
            <a:ln cap="flat" cmpd="sng" w="38100">
              <a:solidFill>
                <a:srgbClr val="FF3300"/>
              </a:solidFill>
              <a:prstDash val="solid"/>
              <a:round/>
              <a:headEnd len="med" w="med" type="none"/>
              <a:tailEnd len="med" w="med" type="none"/>
            </a:ln>
          </p:spPr>
        </p:cxnSp>
      </p:grpSp>
      <p:grpSp>
        <p:nvGrpSpPr>
          <p:cNvPr id="1309" name="Google Shape;1309;p113"/>
          <p:cNvGrpSpPr/>
          <p:nvPr/>
        </p:nvGrpSpPr>
        <p:grpSpPr>
          <a:xfrm>
            <a:off x="3276600" y="5105400"/>
            <a:ext cx="152400" cy="152400"/>
            <a:chOff x="816" y="1392"/>
            <a:chExt cx="96" cy="96"/>
          </a:xfrm>
        </p:grpSpPr>
        <p:cxnSp>
          <p:nvCxnSpPr>
            <p:cNvPr id="1310" name="Google Shape;1310;p113"/>
            <p:cNvCxnSpPr/>
            <p:nvPr/>
          </p:nvCxnSpPr>
          <p:spPr>
            <a:xfrm flipH="1" rot="10800000">
              <a:off x="816" y="1392"/>
              <a:ext cx="96" cy="96"/>
            </a:xfrm>
            <a:prstGeom prst="straightConnector1">
              <a:avLst/>
            </a:prstGeom>
            <a:noFill/>
            <a:ln cap="flat" cmpd="sng" w="38100">
              <a:solidFill>
                <a:srgbClr val="FF3300"/>
              </a:solidFill>
              <a:prstDash val="solid"/>
              <a:round/>
              <a:headEnd len="med" w="med" type="none"/>
              <a:tailEnd len="med" w="med" type="none"/>
            </a:ln>
          </p:spPr>
        </p:cxnSp>
        <p:cxnSp>
          <p:nvCxnSpPr>
            <p:cNvPr id="1311" name="Google Shape;1311;p113"/>
            <p:cNvCxnSpPr/>
            <p:nvPr/>
          </p:nvCxnSpPr>
          <p:spPr>
            <a:xfrm>
              <a:off x="816" y="1392"/>
              <a:ext cx="96" cy="96"/>
            </a:xfrm>
            <a:prstGeom prst="straightConnector1">
              <a:avLst/>
            </a:prstGeom>
            <a:noFill/>
            <a:ln cap="flat" cmpd="sng" w="38100">
              <a:solidFill>
                <a:srgbClr val="FF3300"/>
              </a:solidFill>
              <a:prstDash val="solid"/>
              <a:round/>
              <a:headEnd len="med" w="med" type="none"/>
              <a:tailEnd len="med" w="med" type="none"/>
            </a:ln>
          </p:spPr>
        </p:cxnSp>
      </p:grpSp>
      <p:grpSp>
        <p:nvGrpSpPr>
          <p:cNvPr id="1312" name="Google Shape;1312;p113"/>
          <p:cNvGrpSpPr/>
          <p:nvPr/>
        </p:nvGrpSpPr>
        <p:grpSpPr>
          <a:xfrm>
            <a:off x="3276600" y="5715000"/>
            <a:ext cx="152400" cy="152400"/>
            <a:chOff x="816" y="1392"/>
            <a:chExt cx="96" cy="96"/>
          </a:xfrm>
        </p:grpSpPr>
        <p:cxnSp>
          <p:nvCxnSpPr>
            <p:cNvPr id="1313" name="Google Shape;1313;p113"/>
            <p:cNvCxnSpPr/>
            <p:nvPr/>
          </p:nvCxnSpPr>
          <p:spPr>
            <a:xfrm flipH="1" rot="10800000">
              <a:off x="816" y="1392"/>
              <a:ext cx="96" cy="96"/>
            </a:xfrm>
            <a:prstGeom prst="straightConnector1">
              <a:avLst/>
            </a:prstGeom>
            <a:noFill/>
            <a:ln cap="flat" cmpd="sng" w="38100">
              <a:solidFill>
                <a:srgbClr val="FF3300"/>
              </a:solidFill>
              <a:prstDash val="solid"/>
              <a:round/>
              <a:headEnd len="med" w="med" type="none"/>
              <a:tailEnd len="med" w="med" type="none"/>
            </a:ln>
          </p:spPr>
        </p:cxnSp>
        <p:cxnSp>
          <p:nvCxnSpPr>
            <p:cNvPr id="1314" name="Google Shape;1314;p113"/>
            <p:cNvCxnSpPr/>
            <p:nvPr/>
          </p:nvCxnSpPr>
          <p:spPr>
            <a:xfrm>
              <a:off x="816" y="1392"/>
              <a:ext cx="96" cy="96"/>
            </a:xfrm>
            <a:prstGeom prst="straightConnector1">
              <a:avLst/>
            </a:prstGeom>
            <a:noFill/>
            <a:ln cap="flat" cmpd="sng" w="38100">
              <a:solidFill>
                <a:srgbClr val="FF3300"/>
              </a:solidFill>
              <a:prstDash val="solid"/>
              <a:round/>
              <a:headEnd len="med" w="med" type="none"/>
              <a:tailEnd len="med" w="med" type="none"/>
            </a:ln>
          </p:spPr>
        </p:cxnSp>
      </p:grpSp>
      <p:grpSp>
        <p:nvGrpSpPr>
          <p:cNvPr id="1315" name="Google Shape;1315;p113"/>
          <p:cNvGrpSpPr/>
          <p:nvPr/>
        </p:nvGrpSpPr>
        <p:grpSpPr>
          <a:xfrm>
            <a:off x="6324600" y="2590800"/>
            <a:ext cx="152400" cy="152400"/>
            <a:chOff x="816" y="1392"/>
            <a:chExt cx="96" cy="96"/>
          </a:xfrm>
        </p:grpSpPr>
        <p:cxnSp>
          <p:nvCxnSpPr>
            <p:cNvPr id="1316" name="Google Shape;1316;p113"/>
            <p:cNvCxnSpPr/>
            <p:nvPr/>
          </p:nvCxnSpPr>
          <p:spPr>
            <a:xfrm flipH="1" rot="10800000">
              <a:off x="816" y="1392"/>
              <a:ext cx="96" cy="96"/>
            </a:xfrm>
            <a:prstGeom prst="straightConnector1">
              <a:avLst/>
            </a:prstGeom>
            <a:noFill/>
            <a:ln cap="flat" cmpd="sng" w="38100">
              <a:solidFill>
                <a:srgbClr val="FF3300"/>
              </a:solidFill>
              <a:prstDash val="solid"/>
              <a:round/>
              <a:headEnd len="med" w="med" type="none"/>
              <a:tailEnd len="med" w="med" type="none"/>
            </a:ln>
          </p:spPr>
        </p:cxnSp>
        <p:cxnSp>
          <p:nvCxnSpPr>
            <p:cNvPr id="1317" name="Google Shape;1317;p113"/>
            <p:cNvCxnSpPr/>
            <p:nvPr/>
          </p:nvCxnSpPr>
          <p:spPr>
            <a:xfrm>
              <a:off x="816" y="1392"/>
              <a:ext cx="96" cy="96"/>
            </a:xfrm>
            <a:prstGeom prst="straightConnector1">
              <a:avLst/>
            </a:prstGeom>
            <a:noFill/>
            <a:ln cap="flat" cmpd="sng" w="38100">
              <a:solidFill>
                <a:srgbClr val="FF3300"/>
              </a:solidFill>
              <a:prstDash val="solid"/>
              <a:round/>
              <a:headEnd len="med" w="med" type="none"/>
              <a:tailEnd len="med" w="med" type="none"/>
            </a:ln>
          </p:spPr>
        </p:cxnSp>
      </p:grpSp>
      <p:sp>
        <p:nvSpPr>
          <p:cNvPr id="1318" name="Google Shape;1318;p113"/>
          <p:cNvSpPr/>
          <p:nvPr/>
        </p:nvSpPr>
        <p:spPr>
          <a:xfrm>
            <a:off x="6629400" y="1905000"/>
            <a:ext cx="685800" cy="3810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mic Sans MS"/>
                <a:ea typeface="Comic Sans MS"/>
                <a:cs typeface="Comic Sans MS"/>
                <a:sym typeface="Comic Sans MS"/>
              </a:rPr>
              <a:t>B8</a:t>
            </a:r>
            <a:endParaRPr/>
          </a:p>
        </p:txBody>
      </p:sp>
      <p:cxnSp>
        <p:nvCxnSpPr>
          <p:cNvPr id="1319" name="Google Shape;1319;p113"/>
          <p:cNvCxnSpPr/>
          <p:nvPr/>
        </p:nvCxnSpPr>
        <p:spPr>
          <a:xfrm>
            <a:off x="5867400" y="1600200"/>
            <a:ext cx="2057400" cy="0"/>
          </a:xfrm>
          <a:prstGeom prst="straightConnector1">
            <a:avLst/>
          </a:prstGeom>
          <a:noFill/>
          <a:ln cap="flat" cmpd="sng" w="38100">
            <a:solidFill>
              <a:schemeClr val="dk1"/>
            </a:solidFill>
            <a:prstDash val="solid"/>
            <a:round/>
            <a:headEnd len="med" w="med" type="none"/>
            <a:tailEnd len="med" w="med" type="none"/>
          </a:ln>
        </p:spPr>
      </p:cxnSp>
      <p:cxnSp>
        <p:nvCxnSpPr>
          <p:cNvPr id="1320" name="Google Shape;1320;p113"/>
          <p:cNvCxnSpPr/>
          <p:nvPr/>
        </p:nvCxnSpPr>
        <p:spPr>
          <a:xfrm>
            <a:off x="6934200" y="16002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321" name="Google Shape;1321;p113"/>
          <p:cNvCxnSpPr/>
          <p:nvPr/>
        </p:nvCxnSpPr>
        <p:spPr>
          <a:xfrm>
            <a:off x="6934200" y="22860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322" name="Google Shape;1322;p113"/>
          <p:cNvCxnSpPr/>
          <p:nvPr/>
        </p:nvCxnSpPr>
        <p:spPr>
          <a:xfrm flipH="1">
            <a:off x="8153400" y="3276600"/>
            <a:ext cx="762000" cy="762000"/>
          </a:xfrm>
          <a:prstGeom prst="straightConnector1">
            <a:avLst/>
          </a:prstGeom>
          <a:noFill/>
          <a:ln cap="flat" cmpd="sng" w="9525">
            <a:solidFill>
              <a:schemeClr val="dk1"/>
            </a:solidFill>
            <a:prstDash val="solid"/>
            <a:round/>
            <a:headEnd len="med" w="med" type="none"/>
            <a:tailEnd len="med" w="med" type="none"/>
          </a:ln>
        </p:spPr>
      </p:cxnSp>
      <p:cxnSp>
        <p:nvCxnSpPr>
          <p:cNvPr id="1323" name="Google Shape;1323;p113"/>
          <p:cNvCxnSpPr/>
          <p:nvPr/>
        </p:nvCxnSpPr>
        <p:spPr>
          <a:xfrm flipH="1">
            <a:off x="8763000" y="3276600"/>
            <a:ext cx="381000" cy="762000"/>
          </a:xfrm>
          <a:prstGeom prst="straightConnector1">
            <a:avLst/>
          </a:prstGeom>
          <a:noFill/>
          <a:ln cap="flat" cmpd="sng" w="9525">
            <a:solidFill>
              <a:schemeClr val="dk1"/>
            </a:solidFill>
            <a:prstDash val="solid"/>
            <a:round/>
            <a:headEnd len="med" w="med" type="none"/>
            <a:tailEnd len="med" w="med" type="none"/>
          </a:ln>
        </p:spPr>
      </p:cxnSp>
      <p:cxnSp>
        <p:nvCxnSpPr>
          <p:cNvPr id="1324" name="Google Shape;1324;p113"/>
          <p:cNvCxnSpPr/>
          <p:nvPr/>
        </p:nvCxnSpPr>
        <p:spPr>
          <a:xfrm>
            <a:off x="9144000" y="3276600"/>
            <a:ext cx="304800" cy="838200"/>
          </a:xfrm>
          <a:prstGeom prst="straightConnector1">
            <a:avLst/>
          </a:prstGeom>
          <a:noFill/>
          <a:ln cap="flat" cmpd="sng" w="9525">
            <a:solidFill>
              <a:schemeClr val="dk1"/>
            </a:solidFill>
            <a:prstDash val="solid"/>
            <a:round/>
            <a:headEnd len="med" w="med" type="none"/>
            <a:tailEnd len="med" w="med" type="none"/>
          </a:ln>
        </p:spPr>
      </p:cxnSp>
      <p:cxnSp>
        <p:nvCxnSpPr>
          <p:cNvPr id="1325" name="Google Shape;1325;p113"/>
          <p:cNvCxnSpPr/>
          <p:nvPr/>
        </p:nvCxnSpPr>
        <p:spPr>
          <a:xfrm>
            <a:off x="9296400" y="3276600"/>
            <a:ext cx="838200" cy="838200"/>
          </a:xfrm>
          <a:prstGeom prst="straightConnector1">
            <a:avLst/>
          </a:prstGeom>
          <a:noFill/>
          <a:ln cap="flat" cmpd="sng" w="9525">
            <a:solidFill>
              <a:schemeClr val="dk1"/>
            </a:solidFill>
            <a:prstDash val="solid"/>
            <a:round/>
            <a:headEnd len="med" w="med" type="none"/>
            <a:tailEnd len="med" w="med" type="none"/>
          </a:ln>
        </p:spPr>
      </p:cxnSp>
      <p:cxnSp>
        <p:nvCxnSpPr>
          <p:cNvPr id="1326" name="Google Shape;1326;p113"/>
          <p:cNvCxnSpPr/>
          <p:nvPr/>
        </p:nvCxnSpPr>
        <p:spPr>
          <a:xfrm flipH="1">
            <a:off x="9448800" y="4191000"/>
            <a:ext cx="76200" cy="762000"/>
          </a:xfrm>
          <a:prstGeom prst="straightConnector1">
            <a:avLst/>
          </a:prstGeom>
          <a:noFill/>
          <a:ln cap="flat" cmpd="sng" w="9525">
            <a:solidFill>
              <a:schemeClr val="dk1"/>
            </a:solidFill>
            <a:prstDash val="solid"/>
            <a:round/>
            <a:headEnd len="med" w="med" type="none"/>
            <a:tailEnd len="med" w="med" type="none"/>
          </a:ln>
        </p:spPr>
      </p:cxnSp>
      <p:sp>
        <p:nvSpPr>
          <p:cNvPr id="1327" name="Google Shape;1327;p113"/>
          <p:cNvSpPr/>
          <p:nvPr/>
        </p:nvSpPr>
        <p:spPr>
          <a:xfrm>
            <a:off x="7848600" y="3962400"/>
            <a:ext cx="533400" cy="3048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B2</a:t>
            </a:r>
            <a:endParaRPr/>
          </a:p>
        </p:txBody>
      </p:sp>
      <p:sp>
        <p:nvSpPr>
          <p:cNvPr id="1328" name="Google Shape;1328;p113"/>
          <p:cNvSpPr/>
          <p:nvPr/>
        </p:nvSpPr>
        <p:spPr>
          <a:xfrm>
            <a:off x="8534400" y="3962400"/>
            <a:ext cx="533400" cy="3048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B4</a:t>
            </a:r>
            <a:endParaRPr/>
          </a:p>
        </p:txBody>
      </p:sp>
      <p:sp>
        <p:nvSpPr>
          <p:cNvPr id="1329" name="Google Shape;1329;p113"/>
          <p:cNvSpPr/>
          <p:nvPr/>
        </p:nvSpPr>
        <p:spPr>
          <a:xfrm>
            <a:off x="9220200" y="3962400"/>
            <a:ext cx="533400" cy="3048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B5</a:t>
            </a:r>
            <a:endParaRPr/>
          </a:p>
        </p:txBody>
      </p:sp>
      <p:sp>
        <p:nvSpPr>
          <p:cNvPr id="1330" name="Google Shape;1330;p113"/>
          <p:cNvSpPr/>
          <p:nvPr/>
        </p:nvSpPr>
        <p:spPr>
          <a:xfrm>
            <a:off x="9906000" y="3962400"/>
            <a:ext cx="533400" cy="3048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B7</a:t>
            </a:r>
            <a:endParaRPr/>
          </a:p>
        </p:txBody>
      </p:sp>
      <p:sp>
        <p:nvSpPr>
          <p:cNvPr id="1331" name="Google Shape;1331;p113"/>
          <p:cNvSpPr/>
          <p:nvPr/>
        </p:nvSpPr>
        <p:spPr>
          <a:xfrm>
            <a:off x="9220200" y="4800600"/>
            <a:ext cx="533400" cy="304800"/>
          </a:xfrm>
          <a:prstGeom prst="can">
            <a:avLst>
              <a:gd fmla="val 45537" name="adj"/>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B8</a:t>
            </a:r>
            <a:endParaRPr/>
          </a:p>
        </p:txBody>
      </p:sp>
      <p:sp>
        <p:nvSpPr>
          <p:cNvPr id="1332" name="Google Shape;1332;p113"/>
          <p:cNvSpPr/>
          <p:nvPr/>
        </p:nvSpPr>
        <p:spPr>
          <a:xfrm>
            <a:off x="8839200" y="3048000"/>
            <a:ext cx="533400" cy="304800"/>
          </a:xfrm>
          <a:prstGeom prst="can">
            <a:avLst>
              <a:gd fmla="val 45537" name="adj"/>
            </a:avLst>
          </a:prstGeom>
          <a:solidFill>
            <a:srgbClr val="FF33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omic Sans MS"/>
                <a:ea typeface="Comic Sans MS"/>
                <a:cs typeface="Comic Sans MS"/>
                <a:sym typeface="Comic Sans MS"/>
              </a:rPr>
              <a:t>B1</a:t>
            </a:r>
            <a:endParaRPr/>
          </a:p>
        </p:txBody>
      </p:sp>
      <p:sp>
        <p:nvSpPr>
          <p:cNvPr id="1333" name="Google Shape;1333;p113"/>
          <p:cNvSpPr txBox="1"/>
          <p:nvPr/>
        </p:nvSpPr>
        <p:spPr>
          <a:xfrm>
            <a:off x="7756525" y="2443163"/>
            <a:ext cx="2311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Spanning Tree:</a:t>
            </a:r>
            <a:endParaRPr/>
          </a:p>
        </p:txBody>
      </p:sp>
      <p:sp>
        <p:nvSpPr>
          <p:cNvPr id="1334" name="Google Shape;1334;p113"/>
          <p:cNvSpPr txBox="1"/>
          <p:nvPr/>
        </p:nvSpPr>
        <p:spPr>
          <a:xfrm>
            <a:off x="5097463" y="5102225"/>
            <a:ext cx="117211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2"/>
                </a:solidFill>
                <a:latin typeface="Comic Sans MS"/>
                <a:ea typeface="Comic Sans MS"/>
                <a:cs typeface="Comic Sans MS"/>
                <a:sym typeface="Comic Sans MS"/>
              </a:rPr>
              <a:t>Designated </a:t>
            </a:r>
            <a:endParaRPr/>
          </a:p>
          <a:p>
            <a:pPr indent="0" lvl="0" marL="0" marR="0" rtl="0" algn="l">
              <a:spcBef>
                <a:spcPts val="0"/>
              </a:spcBef>
              <a:spcAft>
                <a:spcPts val="0"/>
              </a:spcAft>
              <a:buNone/>
            </a:pPr>
            <a:r>
              <a:rPr lang="en-US" sz="1400">
                <a:solidFill>
                  <a:schemeClr val="accent2"/>
                </a:solidFill>
                <a:latin typeface="Comic Sans MS"/>
                <a:ea typeface="Comic Sans MS"/>
                <a:cs typeface="Comic Sans MS"/>
                <a:sym typeface="Comic Sans MS"/>
              </a:rPr>
              <a:t>Bridge</a:t>
            </a:r>
            <a:endParaRPr/>
          </a:p>
        </p:txBody>
      </p:sp>
      <p:sp>
        <p:nvSpPr>
          <p:cNvPr id="1335" name="Google Shape;1335;p113"/>
          <p:cNvSpPr txBox="1"/>
          <p:nvPr/>
        </p:nvSpPr>
        <p:spPr>
          <a:xfrm>
            <a:off x="4419601" y="3332163"/>
            <a:ext cx="65087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2"/>
                </a:solidFill>
                <a:latin typeface="Comic Sans MS"/>
                <a:ea typeface="Comic Sans MS"/>
                <a:cs typeface="Comic Sans MS"/>
                <a:sym typeface="Comic Sans MS"/>
              </a:rPr>
              <a:t>root </a:t>
            </a:r>
            <a:endParaRPr/>
          </a:p>
          <a:p>
            <a:pPr indent="0" lvl="0" marL="0" marR="0" rtl="0" algn="l">
              <a:spcBef>
                <a:spcPts val="0"/>
              </a:spcBef>
              <a:spcAft>
                <a:spcPts val="0"/>
              </a:spcAft>
              <a:buNone/>
            </a:pPr>
            <a:r>
              <a:rPr lang="en-US" sz="1400">
                <a:solidFill>
                  <a:schemeClr val="accent2"/>
                </a:solidFill>
                <a:latin typeface="Comic Sans MS"/>
                <a:ea typeface="Comic Sans MS"/>
                <a:cs typeface="Comic Sans MS"/>
                <a:sym typeface="Comic Sans MS"/>
              </a:rPr>
              <a:t>port</a:t>
            </a:r>
            <a:endParaRPr/>
          </a:p>
        </p:txBody>
      </p:sp>
      <p:sp>
        <p:nvSpPr>
          <p:cNvPr id="1336" name="Google Shape;1336;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337" name="Google Shape;1337;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8" name="Google Shape;1338;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4"/>
          <p:cNvSpPr txBox="1"/>
          <p:nvPr>
            <p:ph type="title"/>
          </p:nvPr>
        </p:nvSpPr>
        <p:spPr>
          <a:xfrm>
            <a:off x="1930400" y="103188"/>
            <a:ext cx="7767638"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Algorithm:</a:t>
            </a:r>
            <a:br>
              <a:rPr lang="en-US"/>
            </a:br>
            <a:r>
              <a:rPr lang="en-US"/>
              <a:t>An Overview</a:t>
            </a:r>
            <a:endParaRPr/>
          </a:p>
        </p:txBody>
      </p:sp>
      <p:sp>
        <p:nvSpPr>
          <p:cNvPr id="1345" name="Google Shape;1345;p114"/>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1584"/>
              <a:buChar char="•"/>
            </a:pPr>
            <a:r>
              <a:rPr lang="en-US" sz="2400"/>
              <a:t>1. Determine the </a:t>
            </a:r>
            <a:r>
              <a:rPr i="1" lang="en-US" sz="2400">
                <a:solidFill>
                  <a:srgbClr val="669900"/>
                </a:solidFill>
              </a:rPr>
              <a:t>root</a:t>
            </a:r>
            <a:r>
              <a:rPr lang="en-US" sz="2400">
                <a:solidFill>
                  <a:srgbClr val="669900"/>
                </a:solidFill>
              </a:rPr>
              <a:t> </a:t>
            </a:r>
            <a:r>
              <a:rPr i="1" lang="en-US" sz="2400">
                <a:solidFill>
                  <a:srgbClr val="669900"/>
                </a:solidFill>
              </a:rPr>
              <a:t>bridge</a:t>
            </a:r>
            <a:r>
              <a:rPr lang="en-US" sz="2400"/>
              <a:t> among all bridges</a:t>
            </a:r>
            <a:endParaRPr/>
          </a:p>
          <a:p>
            <a:pPr indent="-338138" lvl="0" marL="338138" rtl="0" algn="l">
              <a:lnSpc>
                <a:spcPct val="90000"/>
              </a:lnSpc>
              <a:spcBef>
                <a:spcPts val="625"/>
              </a:spcBef>
              <a:spcAft>
                <a:spcPts val="0"/>
              </a:spcAft>
              <a:buClr>
                <a:schemeClr val="dk1"/>
              </a:buClr>
              <a:buSzPts val="1584"/>
              <a:buChar char="•"/>
            </a:pPr>
            <a:r>
              <a:rPr lang="en-US" sz="2400"/>
              <a:t>2. Each bridge determines its </a:t>
            </a:r>
            <a:r>
              <a:rPr i="1" lang="en-US" sz="2400">
                <a:solidFill>
                  <a:srgbClr val="669900"/>
                </a:solidFill>
              </a:rPr>
              <a:t>root port</a:t>
            </a:r>
            <a:endParaRPr/>
          </a:p>
          <a:p>
            <a:pPr indent="-280988" lvl="1" marL="738188" rtl="0" algn="l">
              <a:lnSpc>
                <a:spcPct val="90000"/>
              </a:lnSpc>
              <a:spcBef>
                <a:spcPts val="538"/>
              </a:spcBef>
              <a:spcAft>
                <a:spcPts val="0"/>
              </a:spcAft>
              <a:buClr>
                <a:schemeClr val="dk1"/>
              </a:buClr>
              <a:buSzPts val="1960"/>
              <a:buChar char="•"/>
            </a:pPr>
            <a:r>
              <a:rPr lang="en-US" sz="2000"/>
              <a:t>The port in the direction of the root bridge</a:t>
            </a:r>
            <a:endParaRPr/>
          </a:p>
          <a:p>
            <a:pPr indent="-338138" lvl="0" marL="338138" rtl="0" algn="l">
              <a:lnSpc>
                <a:spcPct val="90000"/>
              </a:lnSpc>
              <a:spcBef>
                <a:spcPts val="625"/>
              </a:spcBef>
              <a:spcAft>
                <a:spcPts val="0"/>
              </a:spcAft>
              <a:buClr>
                <a:schemeClr val="dk1"/>
              </a:buClr>
              <a:buSzPts val="1584"/>
              <a:buChar char="•"/>
            </a:pPr>
            <a:r>
              <a:rPr lang="en-US" sz="2400"/>
              <a:t>3. Determine the </a:t>
            </a:r>
            <a:r>
              <a:rPr i="1" lang="en-US" sz="2400">
                <a:solidFill>
                  <a:srgbClr val="669900"/>
                </a:solidFill>
              </a:rPr>
              <a:t>designated bridge</a:t>
            </a:r>
            <a:r>
              <a:rPr lang="en-US" sz="2400"/>
              <a:t> on each LAN</a:t>
            </a:r>
            <a:endParaRPr/>
          </a:p>
          <a:p>
            <a:pPr indent="-280988" lvl="1" marL="738188" rtl="0" algn="l">
              <a:lnSpc>
                <a:spcPct val="90000"/>
              </a:lnSpc>
              <a:spcBef>
                <a:spcPts val="538"/>
              </a:spcBef>
              <a:spcAft>
                <a:spcPts val="0"/>
              </a:spcAft>
              <a:buClr>
                <a:schemeClr val="dk1"/>
              </a:buClr>
              <a:buSzPts val="1960"/>
              <a:buChar char="•"/>
            </a:pPr>
            <a:r>
              <a:rPr lang="en-US" sz="2000"/>
              <a:t>The bridge which accepts frames to forward towards the root bridge</a:t>
            </a:r>
            <a:endParaRPr/>
          </a:p>
          <a:p>
            <a:pPr indent="-280988" lvl="1" marL="738188" rtl="0" algn="l">
              <a:lnSpc>
                <a:spcPct val="90000"/>
              </a:lnSpc>
              <a:spcBef>
                <a:spcPts val="538"/>
              </a:spcBef>
              <a:spcAft>
                <a:spcPts val="0"/>
              </a:spcAft>
              <a:buClr>
                <a:schemeClr val="dk1"/>
              </a:buClr>
              <a:buSzPts val="1960"/>
              <a:buChar char="•"/>
            </a:pPr>
            <a:r>
              <a:rPr lang="en-US" sz="2000"/>
              <a:t>The frames are sent on the </a:t>
            </a:r>
            <a:r>
              <a:rPr lang="en-US" sz="2000">
                <a:solidFill>
                  <a:srgbClr val="669900"/>
                </a:solidFill>
              </a:rPr>
              <a:t>root port</a:t>
            </a:r>
            <a:r>
              <a:rPr lang="en-US" sz="2000"/>
              <a:t> of the designated bridge</a:t>
            </a:r>
            <a:endParaRPr/>
          </a:p>
        </p:txBody>
      </p:sp>
      <p:sp>
        <p:nvSpPr>
          <p:cNvPr id="1346" name="Google Shape;1346;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347" name="Google Shape;1347;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8" name="Google Shape;1348;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15"/>
          <p:cNvSpPr txBox="1"/>
          <p:nvPr>
            <p:ph type="title"/>
          </p:nvPr>
        </p:nvSpPr>
        <p:spPr>
          <a:xfrm>
            <a:off x="1930400" y="103188"/>
            <a:ext cx="7767638" cy="1263650"/>
          </a:xfrm>
          <a:prstGeom prst="rect">
            <a:avLst/>
          </a:prstGeom>
          <a:noFill/>
          <a:ln>
            <a:noFill/>
          </a:ln>
        </p:spPr>
        <p:txBody>
          <a:bodyPr anchorCtr="0" anchor="b" bIns="46075" lIns="92150" spcFirstLastPara="1" rIns="92150" wrap="square" tIns="460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Spanning Tree Algorithm:</a:t>
            </a:r>
            <a:br>
              <a:rPr lang="en-US"/>
            </a:br>
            <a:r>
              <a:rPr lang="en-US"/>
              <a:t>Select Designated Bridges</a:t>
            </a:r>
            <a:endParaRPr/>
          </a:p>
        </p:txBody>
      </p:sp>
      <p:sp>
        <p:nvSpPr>
          <p:cNvPr id="1355" name="Google Shape;1355;p115"/>
          <p:cNvSpPr txBox="1"/>
          <p:nvPr>
            <p:ph idx="1" type="body"/>
          </p:nvPr>
        </p:nvSpPr>
        <p:spPr>
          <a:xfrm>
            <a:off x="1981200" y="1885950"/>
            <a:ext cx="8174038" cy="4635500"/>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Initially, each bridge considers itself to be the designated bridge</a:t>
            </a:r>
            <a:endParaRPr/>
          </a:p>
          <a:p>
            <a:pPr indent="-338138" lvl="0" marL="338138" rtl="0" algn="l">
              <a:lnSpc>
                <a:spcPct val="90000"/>
              </a:lnSpc>
              <a:spcBef>
                <a:spcPts val="1000"/>
              </a:spcBef>
              <a:spcAft>
                <a:spcPts val="0"/>
              </a:spcAft>
              <a:buClr>
                <a:schemeClr val="dk1"/>
              </a:buClr>
              <a:buSzPts val="2800"/>
              <a:buChar char="•"/>
            </a:pPr>
            <a:r>
              <a:rPr lang="en-US"/>
              <a:t>Bridges send BDPU frames to its attached LANs</a:t>
            </a:r>
            <a:endParaRPr/>
          </a:p>
          <a:p>
            <a:pPr indent="-280988" lvl="1" marL="738188" rtl="0" algn="l">
              <a:lnSpc>
                <a:spcPct val="90000"/>
              </a:lnSpc>
              <a:spcBef>
                <a:spcPts val="438"/>
              </a:spcBef>
              <a:spcAft>
                <a:spcPts val="0"/>
              </a:spcAft>
              <a:buClr>
                <a:schemeClr val="dk1"/>
              </a:buClr>
              <a:buSzPts val="1764"/>
              <a:buChar char="•"/>
            </a:pPr>
            <a:r>
              <a:rPr lang="en-US" sz="1800"/>
              <a:t>The bridge and port ID of the sending bridge</a:t>
            </a:r>
            <a:endParaRPr/>
          </a:p>
          <a:p>
            <a:pPr indent="-280988" lvl="1" marL="738188" rtl="0" algn="l">
              <a:lnSpc>
                <a:spcPct val="90000"/>
              </a:lnSpc>
              <a:spcBef>
                <a:spcPts val="438"/>
              </a:spcBef>
              <a:spcAft>
                <a:spcPts val="0"/>
              </a:spcAft>
              <a:buClr>
                <a:schemeClr val="dk1"/>
              </a:buClr>
              <a:buSzPts val="1764"/>
              <a:buChar char="•"/>
            </a:pPr>
            <a:r>
              <a:rPr lang="en-US" sz="1800"/>
              <a:t>The bridge and port ID of the bridge the sending bridge considers root</a:t>
            </a:r>
            <a:endParaRPr/>
          </a:p>
          <a:p>
            <a:pPr indent="-280988" lvl="1" marL="738188" rtl="0" algn="l">
              <a:lnSpc>
                <a:spcPct val="90000"/>
              </a:lnSpc>
              <a:spcBef>
                <a:spcPts val="438"/>
              </a:spcBef>
              <a:spcAft>
                <a:spcPts val="0"/>
              </a:spcAft>
              <a:buClr>
                <a:schemeClr val="dk1"/>
              </a:buClr>
              <a:buSzPts val="1764"/>
              <a:buChar char="•"/>
            </a:pPr>
            <a:r>
              <a:rPr lang="en-US" sz="1800"/>
              <a:t>The root path cost for the sending bridge</a:t>
            </a:r>
            <a:endParaRPr/>
          </a:p>
          <a:p>
            <a:pPr indent="-338138" lvl="0" marL="338138" rtl="0" algn="l">
              <a:lnSpc>
                <a:spcPct val="90000"/>
              </a:lnSpc>
              <a:spcBef>
                <a:spcPts val="1000"/>
              </a:spcBef>
              <a:spcAft>
                <a:spcPts val="0"/>
              </a:spcAft>
              <a:buClr>
                <a:schemeClr val="dk1"/>
              </a:buClr>
              <a:buSzPts val="2800"/>
              <a:buChar char="•"/>
            </a:pPr>
            <a:r>
              <a:rPr lang="en-US"/>
              <a:t>3. Best one wins </a:t>
            </a:r>
            <a:endParaRPr/>
          </a:p>
          <a:p>
            <a:pPr indent="-280988" lvl="1" marL="738188" rtl="0" algn="l">
              <a:lnSpc>
                <a:spcPct val="90000"/>
              </a:lnSpc>
              <a:spcBef>
                <a:spcPts val="500"/>
              </a:spcBef>
              <a:spcAft>
                <a:spcPts val="0"/>
              </a:spcAft>
              <a:buClr>
                <a:schemeClr val="dk1"/>
              </a:buClr>
              <a:buSzPts val="2400"/>
              <a:buChar char="•"/>
            </a:pPr>
            <a:r>
              <a:rPr lang="en-US"/>
              <a:t>(lowest ID/cost/priority)</a:t>
            </a:r>
            <a:endParaRPr/>
          </a:p>
          <a:p>
            <a:pPr indent="-160338" lvl="0" marL="338138" rtl="0" algn="l">
              <a:lnSpc>
                <a:spcPct val="90000"/>
              </a:lnSpc>
              <a:spcBef>
                <a:spcPts val="1000"/>
              </a:spcBef>
              <a:spcAft>
                <a:spcPts val="0"/>
              </a:spcAft>
              <a:buClr>
                <a:schemeClr val="dk1"/>
              </a:buClr>
              <a:buSzPts val="2800"/>
              <a:buFont typeface="Calibri"/>
              <a:buNone/>
            </a:pPr>
            <a:r>
              <a:t/>
            </a:r>
            <a:endParaRPr/>
          </a:p>
        </p:txBody>
      </p:sp>
      <p:sp>
        <p:nvSpPr>
          <p:cNvPr id="1356" name="Google Shape;1356;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357" name="Google Shape;1357;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8" name="Google Shape;1358;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6"/>
          <p:cNvSpPr txBox="1"/>
          <p:nvPr>
            <p:ph type="title"/>
          </p:nvPr>
        </p:nvSpPr>
        <p:spPr>
          <a:xfrm>
            <a:off x="838200" y="365125"/>
            <a:ext cx="10515600" cy="1325563"/>
          </a:xfrm>
          <a:prstGeom prst="rect">
            <a:avLst/>
          </a:prstGeom>
          <a:noFill/>
          <a:ln>
            <a:noFill/>
          </a:ln>
        </p:spPr>
        <p:txBody>
          <a:bodyPr anchorCtr="0" anchor="b" bIns="46075" lIns="92150" spcFirstLastPara="1" rIns="92150" wrap="square" tIns="46075">
            <a:normAutofit/>
          </a:bodyPr>
          <a:lstStyle/>
          <a:p>
            <a:pPr indent="0" lvl="0" marL="0" rtl="0" algn="l">
              <a:lnSpc>
                <a:spcPct val="90000"/>
              </a:lnSpc>
              <a:spcBef>
                <a:spcPts val="0"/>
              </a:spcBef>
              <a:spcAft>
                <a:spcPts val="0"/>
              </a:spcAft>
              <a:buClr>
                <a:schemeClr val="dk1"/>
              </a:buClr>
              <a:buSzPts val="4400"/>
              <a:buFont typeface="Calibri"/>
              <a:buNone/>
            </a:pPr>
            <a:r>
              <a:rPr lang="en-US"/>
              <a:t>Forwarding/Blocking State</a:t>
            </a:r>
            <a:endParaRPr/>
          </a:p>
        </p:txBody>
      </p:sp>
      <p:sp>
        <p:nvSpPr>
          <p:cNvPr id="1365" name="Google Shape;1365;p116"/>
          <p:cNvSpPr txBox="1"/>
          <p:nvPr>
            <p:ph idx="1" type="body"/>
          </p:nvPr>
        </p:nvSpPr>
        <p:spPr>
          <a:xfrm>
            <a:off x="838200" y="1825625"/>
            <a:ext cx="10515600" cy="4351338"/>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Root and designated bridges will </a:t>
            </a:r>
            <a:r>
              <a:rPr i="1" lang="en-US"/>
              <a:t>forward</a:t>
            </a:r>
            <a:r>
              <a:rPr lang="en-US"/>
              <a:t> frames to and from their attached LANs</a:t>
            </a:r>
            <a:endParaRPr/>
          </a:p>
          <a:p>
            <a:pPr indent="-338138" lvl="0" marL="338138" rtl="0" algn="l">
              <a:lnSpc>
                <a:spcPct val="90000"/>
              </a:lnSpc>
              <a:spcBef>
                <a:spcPts val="1000"/>
              </a:spcBef>
              <a:spcAft>
                <a:spcPts val="0"/>
              </a:spcAft>
              <a:buClr>
                <a:schemeClr val="dk1"/>
              </a:buClr>
              <a:buSzPts val="2800"/>
              <a:buChar char="•"/>
            </a:pPr>
            <a:r>
              <a:rPr lang="en-US"/>
              <a:t>All other ports are in the </a:t>
            </a:r>
            <a:r>
              <a:rPr i="1" lang="en-US"/>
              <a:t>blocking</a:t>
            </a:r>
            <a:r>
              <a:rPr lang="en-US"/>
              <a:t> state</a:t>
            </a:r>
            <a:endParaRPr/>
          </a:p>
        </p:txBody>
      </p:sp>
      <p:sp>
        <p:nvSpPr>
          <p:cNvPr id="1366" name="Google Shape;1366;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367" name="Google Shape;1367;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17"/>
          <p:cNvSpPr txBox="1"/>
          <p:nvPr>
            <p:ph type="title"/>
          </p:nvPr>
        </p:nvSpPr>
        <p:spPr>
          <a:xfrm>
            <a:off x="838200" y="365125"/>
            <a:ext cx="10515600" cy="1325563"/>
          </a:xfrm>
          <a:prstGeom prst="rect">
            <a:avLst/>
          </a:prstGeom>
          <a:noFill/>
          <a:ln>
            <a:noFill/>
          </a:ln>
        </p:spPr>
        <p:txBody>
          <a:bodyPr anchorCtr="0" anchor="b" bIns="46075" lIns="92150" spcFirstLastPara="1" rIns="92150" wrap="square" tIns="46075">
            <a:normAutofit/>
          </a:bodyPr>
          <a:lstStyle/>
          <a:p>
            <a:pPr indent="0" lvl="0" marL="0" rtl="0" algn="l">
              <a:lnSpc>
                <a:spcPct val="90000"/>
              </a:lnSpc>
              <a:spcBef>
                <a:spcPts val="0"/>
              </a:spcBef>
              <a:spcAft>
                <a:spcPts val="0"/>
              </a:spcAft>
              <a:buClr>
                <a:schemeClr val="dk1"/>
              </a:buClr>
              <a:buSzPts val="4400"/>
              <a:buFont typeface="Calibri"/>
              <a:buNone/>
            </a:pPr>
            <a:r>
              <a:rPr lang="en-US"/>
              <a:t>Configuration Messages: BPDU</a:t>
            </a:r>
            <a:endParaRPr/>
          </a:p>
        </p:txBody>
      </p:sp>
      <p:pic>
        <p:nvPicPr>
          <p:cNvPr id="1375" name="Google Shape;1375;p117"/>
          <p:cNvPicPr preferRelativeResize="0"/>
          <p:nvPr/>
        </p:nvPicPr>
        <p:blipFill rotWithShape="1">
          <a:blip r:embed="rId3">
            <a:alphaModFix/>
          </a:blip>
          <a:srcRect b="0" l="0" r="0" t="0"/>
          <a:stretch/>
        </p:blipFill>
        <p:spPr>
          <a:xfrm>
            <a:off x="1981201" y="1752601"/>
            <a:ext cx="8264525" cy="1890713"/>
          </a:xfrm>
          <a:prstGeom prst="rect">
            <a:avLst/>
          </a:prstGeom>
          <a:noFill/>
          <a:ln>
            <a:noFill/>
          </a:ln>
        </p:spPr>
      </p:pic>
      <p:pic>
        <p:nvPicPr>
          <p:cNvPr id="1376" name="Google Shape;1376;p117"/>
          <p:cNvPicPr preferRelativeResize="0"/>
          <p:nvPr/>
        </p:nvPicPr>
        <p:blipFill rotWithShape="1">
          <a:blip r:embed="rId4">
            <a:alphaModFix/>
          </a:blip>
          <a:srcRect b="0" l="0" r="0" t="0"/>
          <a:stretch/>
        </p:blipFill>
        <p:spPr>
          <a:xfrm>
            <a:off x="3048001" y="4343401"/>
            <a:ext cx="5978525" cy="1890713"/>
          </a:xfrm>
          <a:prstGeom prst="rect">
            <a:avLst/>
          </a:prstGeom>
          <a:noFill/>
          <a:ln>
            <a:noFill/>
          </a:ln>
        </p:spPr>
      </p:pic>
      <p:sp>
        <p:nvSpPr>
          <p:cNvPr id="1377" name="Google Shape;1377;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378" name="Google Shape;1378;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9" name="Google Shape;1379;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REPEATERS, HUBS, BRIDGES, SWITCHES</a:t>
            </a:r>
            <a:br>
              <a:rPr lang="en-US" sz="1800">
                <a:latin typeface="Calibri"/>
                <a:ea typeface="Calibri"/>
                <a:cs typeface="Calibri"/>
                <a:sym typeface="Calibri"/>
              </a:rPr>
            </a:br>
            <a:endParaRPr/>
          </a:p>
        </p:txBody>
      </p:sp>
      <p:sp>
        <p:nvSpPr>
          <p:cNvPr id="1385" name="Google Shape;1385;p1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1386" name="Google Shape;1386;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400">
                <a:solidFill>
                  <a:schemeClr val="dk1"/>
                </a:solidFill>
              </a:rPr>
              <a:t>Department of Computer Science &amp; Engineering</a:t>
            </a:r>
            <a:endParaRPr sz="1400">
              <a:solidFill>
                <a:schemeClr val="dk1"/>
              </a:solidFill>
            </a:endParaRPr>
          </a:p>
        </p:txBody>
      </p:sp>
      <p:sp>
        <p:nvSpPr>
          <p:cNvPr id="1387" name="Google Shape;1387;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8" name="Google Shape;138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1394" name="Google Shape;1394;p119"/>
          <p:cNvSpPr txBox="1"/>
          <p:nvPr>
            <p:ph idx="1" type="body"/>
          </p:nvPr>
        </p:nvSpPr>
        <p:spPr>
          <a:xfrm>
            <a:off x="677334" y="2132012"/>
            <a:ext cx="8596668" cy="38807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1800"/>
              <a:buChar char="•"/>
            </a:pPr>
            <a:r>
              <a:rPr lang="en-US" sz="1800">
                <a:solidFill>
                  <a:srgbClr val="273239"/>
                </a:solidFill>
                <a:latin typeface="Times New Roman"/>
                <a:ea typeface="Times New Roman"/>
                <a:cs typeface="Times New Roman"/>
                <a:sym typeface="Times New Roman"/>
              </a:rPr>
              <a:t>All these devices operate in different layers as illustrated in below figure. The layer matters because different devices use different pieces of information to decide how to switch. </a:t>
            </a:r>
            <a:endParaRPr sz="18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pic>
        <p:nvPicPr>
          <p:cNvPr id="1395" name="Google Shape;1395;p119"/>
          <p:cNvPicPr preferRelativeResize="0"/>
          <p:nvPr/>
        </p:nvPicPr>
        <p:blipFill rotWithShape="1">
          <a:blip r:embed="rId3">
            <a:alphaModFix/>
          </a:blip>
          <a:srcRect b="13257" l="5427" r="0" t="0"/>
          <a:stretch/>
        </p:blipFill>
        <p:spPr>
          <a:xfrm>
            <a:off x="4366895" y="3111726"/>
            <a:ext cx="3458210" cy="2593975"/>
          </a:xfrm>
          <a:prstGeom prst="rect">
            <a:avLst/>
          </a:prstGeom>
          <a:noFill/>
          <a:ln>
            <a:noFill/>
          </a:ln>
        </p:spPr>
      </p:pic>
      <p:sp>
        <p:nvSpPr>
          <p:cNvPr id="1396" name="Google Shape;1396;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400">
                <a:solidFill>
                  <a:schemeClr val="dk1"/>
                </a:solidFill>
              </a:rPr>
              <a:t>Department of Computer Science &amp; Engineering</a:t>
            </a:r>
            <a:endParaRPr/>
          </a:p>
        </p:txBody>
      </p:sp>
      <p:sp>
        <p:nvSpPr>
          <p:cNvPr id="1397" name="Google Shape;1397;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8" name="Google Shape;1398;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2"/>
          <p:cNvSpPr txBox="1"/>
          <p:nvPr>
            <p:ph idx="12" type="sldNum"/>
          </p:nvPr>
        </p:nvSpPr>
        <p:spPr>
          <a:xfrm>
            <a:off x="1247607" y="5804252"/>
            <a:ext cx="1727456" cy="414589"/>
          </a:xfrm>
          <a:prstGeom prst="rect">
            <a:avLst/>
          </a:prstGeom>
          <a:noFill/>
          <a:ln>
            <a:noFill/>
          </a:ln>
        </p:spPr>
        <p:txBody>
          <a:bodyPr anchorCtr="0" anchor="b" bIns="41450" lIns="82900" spcFirstLastPara="1" rIns="82900" wrap="square" tIns="41450">
            <a:noAutofit/>
          </a:bodyPr>
          <a:lstStyle/>
          <a:p>
            <a:pPr indent="0" lvl="0" marL="0" marR="0" rtl="0" algn="l">
              <a:spcBef>
                <a:spcPts val="0"/>
              </a:spcBef>
              <a:spcAft>
                <a:spcPts val="0"/>
              </a:spcAft>
              <a:buNone/>
            </a:pPr>
            <a:r>
              <a:rPr b="1" i="0" lang="en-US" sz="1814">
                <a:solidFill>
                  <a:schemeClr val="lt2"/>
                </a:solidFill>
                <a:latin typeface="Arial"/>
                <a:ea typeface="Arial"/>
                <a:cs typeface="Arial"/>
                <a:sym typeface="Arial"/>
              </a:rPr>
              <a:t>12.</a:t>
            </a:r>
            <a:fld id="{00000000-1234-1234-1234-123412341234}" type="slidenum">
              <a:rPr b="1" i="0" lang="en-US" sz="1814">
                <a:solidFill>
                  <a:schemeClr val="lt2"/>
                </a:solidFill>
                <a:latin typeface="Arial"/>
                <a:ea typeface="Arial"/>
                <a:cs typeface="Arial"/>
                <a:sym typeface="Arial"/>
              </a:rPr>
              <a:t>‹#›</a:t>
            </a:fld>
            <a:endParaRPr b="1" i="0" sz="1814">
              <a:solidFill>
                <a:schemeClr val="lt2"/>
              </a:solidFill>
              <a:latin typeface="Arial"/>
              <a:ea typeface="Arial"/>
              <a:cs typeface="Arial"/>
              <a:sym typeface="Arial"/>
            </a:endParaRPr>
          </a:p>
        </p:txBody>
      </p:sp>
      <p:sp>
        <p:nvSpPr>
          <p:cNvPr id="333" name="Google Shape;333;p12"/>
          <p:cNvSpPr/>
          <p:nvPr/>
        </p:nvSpPr>
        <p:spPr>
          <a:xfrm>
            <a:off x="1524000" y="0"/>
            <a:ext cx="9144000" cy="990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Calibri"/>
              <a:ea typeface="Calibri"/>
              <a:cs typeface="Calibri"/>
              <a:sym typeface="Calibri"/>
            </a:endParaRPr>
          </a:p>
        </p:txBody>
      </p:sp>
      <p:sp>
        <p:nvSpPr>
          <p:cNvPr id="334" name="Google Shape;334;p12"/>
          <p:cNvSpPr txBox="1"/>
          <p:nvPr/>
        </p:nvSpPr>
        <p:spPr>
          <a:xfrm>
            <a:off x="1752602" y="228600"/>
            <a:ext cx="47001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a:ea typeface="Times"/>
                <a:cs typeface="Times"/>
                <a:sym typeface="Times"/>
              </a:rPr>
              <a:t>12-1   RANDOM ACCESS</a:t>
            </a:r>
            <a:endParaRPr/>
          </a:p>
        </p:txBody>
      </p:sp>
      <p:sp>
        <p:nvSpPr>
          <p:cNvPr id="335" name="Google Shape;335;p12"/>
          <p:cNvSpPr txBox="1"/>
          <p:nvPr/>
        </p:nvSpPr>
        <p:spPr>
          <a:xfrm>
            <a:off x="9753601" y="6400801"/>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2"/>
          <p:cNvSpPr/>
          <p:nvPr/>
        </p:nvSpPr>
        <p:spPr>
          <a:xfrm>
            <a:off x="1828800" y="2083505"/>
            <a:ext cx="8229600" cy="1200329"/>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In </a:t>
            </a:r>
            <a:r>
              <a:rPr lang="en-US" sz="1800">
                <a:solidFill>
                  <a:schemeClr val="hlink"/>
                </a:solidFill>
                <a:latin typeface="Calibri"/>
                <a:ea typeface="Calibri"/>
                <a:cs typeface="Calibri"/>
                <a:sym typeface="Calibri"/>
              </a:rPr>
              <a:t>random access</a:t>
            </a:r>
            <a:r>
              <a:rPr lang="en-US" sz="1800">
                <a:solidFill>
                  <a:schemeClr val="dk1"/>
                </a:solidFill>
                <a:latin typeface="Calibri"/>
                <a:ea typeface="Calibri"/>
                <a:cs typeface="Calibri"/>
                <a:sym typeface="Calibri"/>
              </a:rPr>
              <a:t> or </a:t>
            </a:r>
            <a:r>
              <a:rPr lang="en-US" sz="1800">
                <a:solidFill>
                  <a:schemeClr val="hlink"/>
                </a:solidFill>
                <a:latin typeface="Calibri"/>
                <a:ea typeface="Calibri"/>
                <a:cs typeface="Calibri"/>
                <a:sym typeface="Calibri"/>
              </a:rPr>
              <a:t>contention</a:t>
            </a:r>
            <a:r>
              <a:rPr lang="en-US" sz="1800">
                <a:solidFill>
                  <a:schemeClr val="dk1"/>
                </a:solidFill>
                <a:latin typeface="Calibri"/>
                <a:ea typeface="Calibri"/>
                <a:cs typeface="Calibri"/>
                <a:sym typeface="Calibri"/>
              </a:rPr>
              <a:t> methods, no station is superior to another station and none is assigned the control over another. No station permits, or does not permit, another station to send. At each instance, a station that has data to send uses a procedure defined by the protocol to make a decision on whether or not to send. </a:t>
            </a:r>
            <a:endParaRPr/>
          </a:p>
        </p:txBody>
      </p:sp>
      <p:sp>
        <p:nvSpPr>
          <p:cNvPr id="337" name="Google Shape;337;p12"/>
          <p:cNvSpPr/>
          <p:nvPr/>
        </p:nvSpPr>
        <p:spPr>
          <a:xfrm>
            <a:off x="1828801" y="4743451"/>
            <a:ext cx="79248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8"/>
              <a:buFont typeface="Noto Sans Symbols"/>
              <a:buNone/>
            </a:pPr>
            <a:r>
              <a:rPr lang="en-US" sz="2400">
                <a:solidFill>
                  <a:srgbClr val="0033CC"/>
                </a:solidFill>
                <a:latin typeface="Calibri"/>
                <a:ea typeface="Calibri"/>
                <a:cs typeface="Calibri"/>
                <a:sym typeface="Calibri"/>
              </a:rPr>
              <a:t>ALOHA</a:t>
            </a:r>
            <a:br>
              <a:rPr lang="en-US" sz="2400">
                <a:solidFill>
                  <a:srgbClr val="0033CC"/>
                </a:solidFill>
                <a:latin typeface="Calibri"/>
                <a:ea typeface="Calibri"/>
                <a:cs typeface="Calibri"/>
                <a:sym typeface="Calibri"/>
              </a:rPr>
            </a:br>
            <a:r>
              <a:rPr lang="en-US" sz="2400">
                <a:solidFill>
                  <a:srgbClr val="0033CC"/>
                </a:solidFill>
                <a:latin typeface="Calibri"/>
                <a:ea typeface="Calibri"/>
                <a:cs typeface="Calibri"/>
                <a:sym typeface="Calibri"/>
              </a:rPr>
              <a:t>Carrier Sense Multiple Access</a:t>
            </a:r>
            <a:endParaRPr/>
          </a:p>
          <a:p>
            <a:pPr indent="0" lvl="0" marL="0" marR="0" rtl="0" algn="l">
              <a:spcBef>
                <a:spcPts val="0"/>
              </a:spcBef>
              <a:spcAft>
                <a:spcPts val="0"/>
              </a:spcAft>
              <a:buClr>
                <a:schemeClr val="dk1"/>
              </a:buClr>
              <a:buSzPts val="2808"/>
              <a:buFont typeface="Noto Sans Symbols"/>
              <a:buNone/>
            </a:pPr>
            <a:r>
              <a:rPr lang="en-US" sz="2400">
                <a:solidFill>
                  <a:srgbClr val="0033CC"/>
                </a:solidFill>
                <a:latin typeface="Calibri"/>
                <a:ea typeface="Calibri"/>
                <a:cs typeface="Calibri"/>
                <a:sym typeface="Calibri"/>
              </a:rPr>
              <a:t>Carrier Sense Multiple Access with Collision Detection</a:t>
            </a:r>
            <a:endParaRPr/>
          </a:p>
          <a:p>
            <a:pPr indent="0" lvl="0" marL="0" marR="0" rtl="0" algn="l">
              <a:spcBef>
                <a:spcPts val="0"/>
              </a:spcBef>
              <a:spcAft>
                <a:spcPts val="0"/>
              </a:spcAft>
              <a:buClr>
                <a:schemeClr val="dk1"/>
              </a:buClr>
              <a:buSzPts val="2808"/>
              <a:buFont typeface="Noto Sans Symbols"/>
              <a:buNone/>
            </a:pPr>
            <a:r>
              <a:rPr lang="en-US" sz="2400">
                <a:solidFill>
                  <a:srgbClr val="0033CC"/>
                </a:solidFill>
                <a:latin typeface="Calibri"/>
                <a:ea typeface="Calibri"/>
                <a:cs typeface="Calibri"/>
                <a:sym typeface="Calibri"/>
              </a:rPr>
              <a:t>Carrier Sense Multiple Access with Collision Avoidance</a:t>
            </a:r>
            <a:endParaRPr/>
          </a:p>
        </p:txBody>
      </p:sp>
      <p:sp>
        <p:nvSpPr>
          <p:cNvPr id="338" name="Google Shape;338;p12"/>
          <p:cNvSpPr txBox="1"/>
          <p:nvPr/>
        </p:nvSpPr>
        <p:spPr>
          <a:xfrm>
            <a:off x="2708706" y="4267200"/>
            <a:ext cx="31281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hlink"/>
                </a:solidFill>
                <a:latin typeface="Calibri"/>
                <a:ea typeface="Calibri"/>
                <a:cs typeface="Calibri"/>
                <a:sym typeface="Calibri"/>
              </a:rPr>
              <a:t>Topics discussed in this section: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Repeaters</a:t>
            </a:r>
            <a:endParaRPr/>
          </a:p>
        </p:txBody>
      </p:sp>
      <p:sp>
        <p:nvSpPr>
          <p:cNvPr id="1404" name="Google Shape;1404;p1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07000"/>
              </a:lnSpc>
              <a:spcBef>
                <a:spcPts val="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The repeater operates in the physical layer.</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These are analog devices that work with signals on the cables to which they are connected.</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A signal appearing on one cable is regenerated and put out on another cable. Hence it extends the physical length of LAN.</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Repeaters do not understand frames, packets or headers. They understand the symbols that encode bit as volts.</a:t>
            </a:r>
            <a:endParaRPr sz="1800">
              <a:solidFill>
                <a:srgbClr val="333333"/>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1405" name="Google Shape;1405;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400">
                <a:solidFill>
                  <a:schemeClr val="dk1"/>
                </a:solidFill>
              </a:rPr>
              <a:t>Department of Computer Science &amp; Engineering</a:t>
            </a:r>
            <a:endParaRPr/>
          </a:p>
        </p:txBody>
      </p:sp>
      <p:sp>
        <p:nvSpPr>
          <p:cNvPr id="1406" name="Google Shape;1406;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7" name="Google Shape;1407;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pic>
        <p:nvPicPr>
          <p:cNvPr descr="Network REPEATER | Network HUB | FUNCTIONS, ADVANTAGES &amp; LIMITATIONS |Hub  vs repeater | ccna - YouTube" id="1408" name="Google Shape;1408;p120"/>
          <p:cNvPicPr preferRelativeResize="0"/>
          <p:nvPr/>
        </p:nvPicPr>
        <p:blipFill rotWithShape="1">
          <a:blip r:embed="rId3">
            <a:alphaModFix/>
          </a:blip>
          <a:srcRect b="0" l="0" r="0" t="0"/>
          <a:stretch/>
        </p:blipFill>
        <p:spPr>
          <a:xfrm>
            <a:off x="6570306" y="4096722"/>
            <a:ext cx="5240694" cy="294789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Hub</a:t>
            </a:r>
            <a:endParaRPr/>
          </a:p>
        </p:txBody>
      </p:sp>
      <p:sp>
        <p:nvSpPr>
          <p:cNvPr id="1414" name="Google Shape;1414;p1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07000"/>
              </a:lnSpc>
              <a:spcBef>
                <a:spcPts val="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A hub has a number of input lines that it joins electrically. Active hub and passive hub are two types of hubs.</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Frames arriving on any of the lines are sent out on all the others. It is broadcast device. If two frames arrive at the same time, they will collide, just as on a coaxial cable.</a:t>
            </a:r>
            <a:endParaRPr sz="1800">
              <a:solidFill>
                <a:srgbClr val="333333"/>
              </a:solidFill>
              <a:latin typeface="Calibri"/>
              <a:ea typeface="Calibri"/>
              <a:cs typeface="Calibri"/>
              <a:sym typeface="Calibri"/>
            </a:endParaRPr>
          </a:p>
          <a:p>
            <a:pPr indent="-228600" lvl="0" marL="228600" rtl="0" algn="l">
              <a:lnSpc>
                <a:spcPct val="90000"/>
              </a:lnSpc>
              <a:spcBef>
                <a:spcPts val="1800"/>
              </a:spcBef>
              <a:spcAft>
                <a:spcPts val="0"/>
              </a:spcAft>
              <a:buClr>
                <a:srgbClr val="333333"/>
              </a:buClr>
              <a:buSzPts val="1800"/>
              <a:buChar char="•"/>
            </a:pPr>
            <a:r>
              <a:rPr lang="en-US" sz="1800">
                <a:solidFill>
                  <a:srgbClr val="333333"/>
                </a:solidFill>
                <a:latin typeface="Times New Roman"/>
                <a:ea typeface="Times New Roman"/>
                <a:cs typeface="Times New Roman"/>
                <a:sym typeface="Times New Roman"/>
              </a:rPr>
              <a:t>Like repeaters, hubs are physical layer devices that do not examine the link layer addresses or use them in any way. It is not an intelligent device.</a:t>
            </a:r>
            <a:endParaRPr sz="1800">
              <a:solidFill>
                <a:srgbClr val="333333"/>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1415" name="Google Shape;1415;p121"/>
          <p:cNvSpPr txBox="1"/>
          <p:nvPr>
            <p:ph idx="11" type="ftr"/>
          </p:nvPr>
        </p:nvSpPr>
        <p:spPr>
          <a:xfrm>
            <a:off x="1073574" y="5906426"/>
            <a:ext cx="629761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solidFill>
                  <a:schemeClr val="dk1"/>
                </a:solidFill>
              </a:rPr>
              <a:t>Department of Computer Science &amp; Engineering</a:t>
            </a:r>
            <a:endParaRPr sz="1400">
              <a:solidFill>
                <a:schemeClr val="dk1"/>
              </a:solidFill>
            </a:endParaRPr>
          </a:p>
        </p:txBody>
      </p:sp>
      <p:sp>
        <p:nvSpPr>
          <p:cNvPr id="1416" name="Google Shape;1416;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7" name="Google Shape;1417;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Bridge</a:t>
            </a:r>
            <a:endParaRPr/>
          </a:p>
        </p:txBody>
      </p:sp>
      <p:sp>
        <p:nvSpPr>
          <p:cNvPr id="1423" name="Google Shape;1423;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07000"/>
              </a:lnSpc>
              <a:spcBef>
                <a:spcPts val="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A bridge connects two or more LANs. It operates at data link layer.</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Like a hub, a modern bridge has multiple ports, usually enough for 4 to 48 input lines of a certain type. Unlike in a hub, each port is isolated to be its own collision domain.</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When a frame arrives, the bridge extracts the destination address (for Ethernet, it is 48 bit) from the frame header and looks it up in a table to see where to send the frame.</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The bridge only outputs the frame on the port where it is needed and can forward multiple frames at the same time.</a:t>
            </a:r>
            <a:endParaRPr sz="1800">
              <a:solidFill>
                <a:srgbClr val="333333"/>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1424" name="Google Shape;1424;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solidFill>
                  <a:schemeClr val="dk1"/>
                </a:solidFill>
              </a:rPr>
              <a:t>Department of Computer Science &amp; Engineering</a:t>
            </a:r>
            <a:endParaRPr sz="1200">
              <a:solidFill>
                <a:schemeClr val="dk1"/>
              </a:solidFill>
            </a:endParaRPr>
          </a:p>
        </p:txBody>
      </p:sp>
      <p:sp>
        <p:nvSpPr>
          <p:cNvPr id="1425" name="Google Shape;1425;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6" name="Google Shape;1426;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Switch</a:t>
            </a:r>
            <a:endParaRPr/>
          </a:p>
        </p:txBody>
      </p:sp>
      <p:sp>
        <p:nvSpPr>
          <p:cNvPr id="1432" name="Google Shape;1432;p1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07000"/>
              </a:lnSpc>
              <a:spcBef>
                <a:spcPts val="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Switches are modern bridges by another name. It acts as multiport bridge to connect devices or segments in a LAN. It operates at data link layer.</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It is point to point device.</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It is an intelligent device. It uses switching table to find the correct destination.</a:t>
            </a:r>
            <a:endParaRPr sz="1800">
              <a:solidFill>
                <a:srgbClr val="333333"/>
              </a:solidFill>
              <a:latin typeface="Calibri"/>
              <a:ea typeface="Calibri"/>
              <a:cs typeface="Calibri"/>
              <a:sym typeface="Calibri"/>
            </a:endParaRPr>
          </a:p>
          <a:p>
            <a:pPr indent="-342900" lvl="0" marL="342900" rtl="0" algn="l">
              <a:lnSpc>
                <a:spcPct val="107000"/>
              </a:lnSpc>
              <a:spcBef>
                <a:spcPts val="1800"/>
              </a:spcBef>
              <a:spcAft>
                <a:spcPts val="0"/>
              </a:spcAft>
              <a:buClr>
                <a:srgbClr val="333333"/>
              </a:buClr>
              <a:buSzPts val="1000"/>
              <a:buFont typeface="Noto Sans Symbols"/>
              <a:buChar char="∙"/>
            </a:pPr>
            <a:r>
              <a:rPr lang="en-US" sz="1800">
                <a:solidFill>
                  <a:srgbClr val="333333"/>
                </a:solidFill>
                <a:latin typeface="Times New Roman"/>
                <a:ea typeface="Times New Roman"/>
                <a:cs typeface="Times New Roman"/>
                <a:sym typeface="Times New Roman"/>
              </a:rPr>
              <a:t>Switches are of two types:</a:t>
            </a:r>
            <a:endParaRPr sz="1800">
              <a:solidFill>
                <a:srgbClr val="333333"/>
              </a:solidFill>
              <a:latin typeface="Calibri"/>
              <a:ea typeface="Calibri"/>
              <a:cs typeface="Calibri"/>
              <a:sym typeface="Calibri"/>
            </a:endParaRPr>
          </a:p>
          <a:p>
            <a:pPr indent="-228600" lvl="0" marL="228600" rtl="0" algn="l">
              <a:lnSpc>
                <a:spcPct val="107000"/>
              </a:lnSpc>
              <a:spcBef>
                <a:spcPts val="1800"/>
              </a:spcBef>
              <a:spcAft>
                <a:spcPts val="0"/>
              </a:spcAft>
              <a:buClr>
                <a:srgbClr val="333333"/>
              </a:buClr>
              <a:buSzPts val="1800"/>
              <a:buChar char="•"/>
            </a:pPr>
            <a:r>
              <a:rPr lang="en-US" sz="1800">
                <a:solidFill>
                  <a:srgbClr val="333333"/>
                </a:solidFill>
                <a:latin typeface="Times New Roman"/>
                <a:ea typeface="Times New Roman"/>
                <a:cs typeface="Times New Roman"/>
                <a:sym typeface="Times New Roman"/>
              </a:rPr>
              <a:t>i. Store-and-forward switch: It stores the frame in the input buffer until the whole packet has arrived.</a:t>
            </a:r>
            <a:endParaRPr sz="1800">
              <a:latin typeface="Calibri"/>
              <a:ea typeface="Calibri"/>
              <a:cs typeface="Calibri"/>
              <a:sym typeface="Calibri"/>
            </a:endParaRPr>
          </a:p>
          <a:p>
            <a:pPr indent="-228600" lvl="0" marL="228600" rtl="0" algn="l">
              <a:lnSpc>
                <a:spcPct val="107000"/>
              </a:lnSpc>
              <a:spcBef>
                <a:spcPts val="1750"/>
              </a:spcBef>
              <a:spcAft>
                <a:spcPts val="0"/>
              </a:spcAft>
              <a:buClr>
                <a:srgbClr val="333333"/>
              </a:buClr>
              <a:buSzPts val="1800"/>
              <a:buChar char="•"/>
            </a:pPr>
            <a:r>
              <a:rPr lang="en-US" sz="1800">
                <a:solidFill>
                  <a:srgbClr val="333333"/>
                </a:solidFill>
                <a:latin typeface="Times New Roman"/>
                <a:ea typeface="Times New Roman"/>
                <a:cs typeface="Times New Roman"/>
                <a:sym typeface="Times New Roman"/>
              </a:rPr>
              <a:t>ii. Cut-through switch: It forwards the packet to the output buffer as soon as the destination address is received.</a:t>
            </a:r>
            <a:endParaRPr sz="1800">
              <a:latin typeface="Calibri"/>
              <a:ea typeface="Calibri"/>
              <a:cs typeface="Calibri"/>
              <a:sym typeface="Calibri"/>
            </a:endParaRPr>
          </a:p>
          <a:p>
            <a:pPr indent="-50800" lvl="0" marL="228600" rtl="0" algn="l">
              <a:lnSpc>
                <a:spcPct val="90000"/>
              </a:lnSpc>
              <a:spcBef>
                <a:spcPts val="1750"/>
              </a:spcBef>
              <a:spcAft>
                <a:spcPts val="0"/>
              </a:spcAft>
              <a:buClr>
                <a:schemeClr val="dk1"/>
              </a:buClr>
              <a:buSzPts val="2800"/>
              <a:buNone/>
            </a:pPr>
            <a:r>
              <a:t/>
            </a:r>
            <a:endParaRPr/>
          </a:p>
        </p:txBody>
      </p:sp>
      <p:sp>
        <p:nvSpPr>
          <p:cNvPr id="1433" name="Google Shape;1433;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400">
                <a:solidFill>
                  <a:schemeClr val="dk1"/>
                </a:solidFill>
              </a:rPr>
              <a:t>Department of Computer Science &amp; Engineering</a:t>
            </a:r>
            <a:endParaRPr sz="1400">
              <a:solidFill>
                <a:schemeClr val="dk1"/>
              </a:solidFill>
            </a:endParaRPr>
          </a:p>
        </p:txBody>
      </p:sp>
      <p:sp>
        <p:nvSpPr>
          <p:cNvPr id="1434" name="Google Shape;1434;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5" name="Google Shape;1435;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Routers and Gateways</a:t>
            </a:r>
            <a:endParaRPr/>
          </a:p>
        </p:txBody>
      </p:sp>
      <p:sp>
        <p:nvSpPr>
          <p:cNvPr id="1441" name="Google Shape;1441;p1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					</a:t>
            </a:r>
            <a:endParaRPr/>
          </a:p>
        </p:txBody>
      </p:sp>
      <p:sp>
        <p:nvSpPr>
          <p:cNvPr id="1442" name="Google Shape;1442;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43" name="Google Shape;1443;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44" name="Google Shape;144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a router?</a:t>
            </a:r>
            <a:br>
              <a:rPr lang="en-US"/>
            </a:br>
            <a:endParaRPr/>
          </a:p>
        </p:txBody>
      </p:sp>
      <p:sp>
        <p:nvSpPr>
          <p:cNvPr id="1450" name="Google Shape;1450;p1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router is a switching device for networks, which is able to route network packets, based on their addresses, to other networks or devices. </a:t>
            </a:r>
            <a:endParaRPr/>
          </a:p>
          <a:p>
            <a:pPr indent="-228600" lvl="0" marL="228600" rtl="0" algn="l">
              <a:lnSpc>
                <a:spcPct val="90000"/>
              </a:lnSpc>
              <a:spcBef>
                <a:spcPts val="1000"/>
              </a:spcBef>
              <a:spcAft>
                <a:spcPts val="0"/>
              </a:spcAft>
              <a:buClr>
                <a:schemeClr val="dk1"/>
              </a:buClr>
              <a:buSzPts val="2800"/>
              <a:buChar char="•"/>
            </a:pPr>
            <a:r>
              <a:rPr lang="en-US"/>
              <a:t>Among other things, they are used for Internet access, for coupling networks or for connecting branch offices to a central office via VPN (Virtual Private Network)</a:t>
            </a:r>
            <a:endParaRPr/>
          </a:p>
          <a:p>
            <a:pPr indent="-228600" lvl="0" marL="228600" rtl="0" algn="l">
              <a:lnSpc>
                <a:spcPct val="90000"/>
              </a:lnSpc>
              <a:spcBef>
                <a:spcPts val="1000"/>
              </a:spcBef>
              <a:spcAft>
                <a:spcPts val="0"/>
              </a:spcAft>
              <a:buClr>
                <a:schemeClr val="dk1"/>
              </a:buClr>
              <a:buSzPts val="2800"/>
              <a:buChar char="•"/>
            </a:pPr>
            <a:r>
              <a:rPr lang="en-US"/>
              <a:t>In the OSI layer model, the switching of data packets through the router is based on the address on the network layer (layer 3). </a:t>
            </a:r>
            <a:endParaRPr/>
          </a:p>
        </p:txBody>
      </p:sp>
      <p:sp>
        <p:nvSpPr>
          <p:cNvPr id="1451" name="Google Shape;1451;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52" name="Google Shape;1452;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53" name="Google Shape;1453;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Router</a:t>
            </a:r>
            <a:endParaRPr/>
          </a:p>
        </p:txBody>
      </p:sp>
      <p:pic>
        <p:nvPicPr>
          <p:cNvPr descr="What is Router - javatpoint" id="1459" name="Google Shape;1459;p126"/>
          <p:cNvPicPr preferRelativeResize="0"/>
          <p:nvPr>
            <p:ph idx="1" type="body"/>
          </p:nvPr>
        </p:nvPicPr>
        <p:blipFill rotWithShape="1">
          <a:blip r:embed="rId3">
            <a:alphaModFix/>
          </a:blip>
          <a:srcRect b="0" l="0" r="0" t="0"/>
          <a:stretch/>
        </p:blipFill>
        <p:spPr>
          <a:xfrm>
            <a:off x="2347415" y="2096294"/>
            <a:ext cx="6129835" cy="3810000"/>
          </a:xfrm>
          <a:prstGeom prst="rect">
            <a:avLst/>
          </a:prstGeom>
          <a:noFill/>
          <a:ln>
            <a:noFill/>
          </a:ln>
        </p:spPr>
      </p:pic>
      <p:sp>
        <p:nvSpPr>
          <p:cNvPr id="1460" name="Google Shape;1460;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61" name="Google Shape;1461;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62" name="Google Shape;1462;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a router functions?</a:t>
            </a:r>
            <a:br>
              <a:rPr lang="en-US"/>
            </a:br>
            <a:endParaRPr/>
          </a:p>
        </p:txBody>
      </p:sp>
      <p:sp>
        <p:nvSpPr>
          <p:cNvPr id="1468" name="Google Shape;1468;p1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router has multiple interfaces and receives data packets through them. It evaluates the network addresses of the incoming packets and decides which interface to forward the packet to.</a:t>
            </a:r>
            <a:endParaRPr/>
          </a:p>
          <a:p>
            <a:pPr indent="-228600" lvl="0" marL="228600" rtl="0" algn="l">
              <a:lnSpc>
                <a:spcPct val="90000"/>
              </a:lnSpc>
              <a:spcBef>
                <a:spcPts val="1000"/>
              </a:spcBef>
              <a:spcAft>
                <a:spcPts val="0"/>
              </a:spcAft>
              <a:buClr>
                <a:schemeClr val="dk1"/>
              </a:buClr>
              <a:buSzPts val="2800"/>
              <a:buChar char="•"/>
            </a:pPr>
            <a:r>
              <a:rPr lang="en-US"/>
              <a:t> It uses its local routing table for decision-making. This can be statically configured or calculated via dynamic routing protocols such as OSPF or BGP.</a:t>
            </a:r>
            <a:endParaRPr/>
          </a:p>
        </p:txBody>
      </p:sp>
      <p:sp>
        <p:nvSpPr>
          <p:cNvPr id="1469" name="Google Shape;1469;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70" name="Google Shape;1470;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71" name="Google Shape;1471;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Various types of routers</a:t>
            </a:r>
            <a:br>
              <a:rPr lang="en-US"/>
            </a:br>
            <a:endParaRPr/>
          </a:p>
        </p:txBody>
      </p:sp>
      <p:sp>
        <p:nvSpPr>
          <p:cNvPr id="1477" name="Google Shape;1477;p1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Backbone routers are high-performance routers of the carrier class, which route and forward packets with rapid speeds of several gigabits per second. They are housed in data centres.</a:t>
            </a:r>
            <a:endParaRPr/>
          </a:p>
          <a:p>
            <a:pPr indent="-228600" lvl="0" marL="228600" rtl="0" algn="l">
              <a:lnSpc>
                <a:spcPct val="90000"/>
              </a:lnSpc>
              <a:spcBef>
                <a:spcPts val="1000"/>
              </a:spcBef>
              <a:spcAft>
                <a:spcPts val="0"/>
              </a:spcAft>
              <a:buClr>
                <a:schemeClr val="dk1"/>
              </a:buClr>
              <a:buSzPts val="2800"/>
              <a:buChar char="•"/>
            </a:pPr>
            <a:r>
              <a:rPr lang="en-US"/>
              <a:t>For interfacing with networks of other providers, Internet service providers may use border routers or edge routers, which mainly use the routing protocol BGP. </a:t>
            </a:r>
            <a:endParaRPr/>
          </a:p>
          <a:p>
            <a:pPr indent="-228600" lvl="0" marL="228600" rtl="0" algn="l">
              <a:lnSpc>
                <a:spcPct val="90000"/>
              </a:lnSpc>
              <a:spcBef>
                <a:spcPts val="1000"/>
              </a:spcBef>
              <a:spcAft>
                <a:spcPts val="0"/>
              </a:spcAft>
              <a:buClr>
                <a:schemeClr val="dk1"/>
              </a:buClr>
              <a:buSzPts val="2800"/>
              <a:buChar char="•"/>
            </a:pPr>
            <a:r>
              <a:rPr lang="en-US"/>
              <a:t>For connecting to the Internet, access routers are used, which allow devices in a local area network to access Internet via DSL, cable, wireless or ISDN.</a:t>
            </a:r>
            <a:endParaRPr/>
          </a:p>
        </p:txBody>
      </p:sp>
      <p:sp>
        <p:nvSpPr>
          <p:cNvPr id="1478" name="Google Shape;1478;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79" name="Google Shape;1479;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80" name="Google Shape;1480;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Routers and telephony</a:t>
            </a:r>
            <a:br>
              <a:rPr lang="en-US"/>
            </a:br>
            <a:endParaRPr/>
          </a:p>
        </p:txBody>
      </p:sp>
      <p:sp>
        <p:nvSpPr>
          <p:cNvPr id="1486" name="Google Shape;1486;p1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Many Internet routers have additional functions for telephony. They often have full </a:t>
            </a:r>
            <a:r>
              <a:rPr lang="en-US" u="sng">
                <a:solidFill>
                  <a:schemeClr val="hlink"/>
                </a:solidFill>
                <a:hlinkClick r:id="rId3"/>
              </a:rPr>
              <a:t>telephone systems</a:t>
            </a:r>
            <a:r>
              <a:rPr lang="en-US"/>
              <a:t> integrated within the devices.</a:t>
            </a:r>
            <a:endParaRPr/>
          </a:p>
          <a:p>
            <a:pPr indent="-228600" lvl="0" marL="228600" rtl="0" algn="l">
              <a:lnSpc>
                <a:spcPct val="90000"/>
              </a:lnSpc>
              <a:spcBef>
                <a:spcPts val="1000"/>
              </a:spcBef>
              <a:spcAft>
                <a:spcPts val="0"/>
              </a:spcAft>
              <a:buClr>
                <a:schemeClr val="dk1"/>
              </a:buClr>
              <a:buSzPts val="2800"/>
              <a:buChar char="•"/>
            </a:pPr>
            <a:r>
              <a:rPr lang="en-US"/>
              <a:t>While a normal Internet connection provides sufficient access for VoIP telephony, routers with telephone systems for standard telephony need interfaces for access to the analogue or digital (ISDN) telephone network.</a:t>
            </a:r>
            <a:endParaRPr/>
          </a:p>
          <a:p>
            <a:pPr indent="0" lvl="0" marL="0" rtl="0" algn="l">
              <a:lnSpc>
                <a:spcPct val="90000"/>
              </a:lnSpc>
              <a:spcBef>
                <a:spcPts val="1000"/>
              </a:spcBef>
              <a:spcAft>
                <a:spcPts val="0"/>
              </a:spcAft>
              <a:buClr>
                <a:schemeClr val="dk1"/>
              </a:buClr>
              <a:buSzPts val="2800"/>
              <a:buNone/>
            </a:pPr>
            <a:r>
              <a:t/>
            </a:r>
            <a:endParaRPr/>
          </a:p>
        </p:txBody>
      </p:sp>
      <p:sp>
        <p:nvSpPr>
          <p:cNvPr id="1487" name="Google Shape;1487;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88" name="Google Shape;1488;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89" name="Google Shape;1489;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3"/>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44" name="Google Shape;344;p13"/>
          <p:cNvSpPr txBox="1"/>
          <p:nvPr/>
        </p:nvSpPr>
        <p:spPr>
          <a:xfrm>
            <a:off x="2384502" y="604839"/>
            <a:ext cx="6910399" cy="3216455"/>
          </a:xfrm>
          <a:prstGeom prst="rect">
            <a:avLst/>
          </a:prstGeom>
          <a:noFill/>
          <a:ln>
            <a:noFill/>
          </a:ln>
        </p:spPr>
        <p:txBody>
          <a:bodyPr anchorCtr="0" anchor="t" bIns="0" lIns="0" spcFirstLastPara="1" rIns="0" wrap="square" tIns="67350">
            <a:spAutoFit/>
          </a:bodyPr>
          <a:lstStyle/>
          <a:p>
            <a:pPr indent="0" lvl="0" marL="11516" marR="4607" rtl="0" algn="l">
              <a:lnSpc>
                <a:spcPct val="108057"/>
              </a:lnSpc>
              <a:spcBef>
                <a:spcPts val="0"/>
              </a:spcBef>
              <a:spcAft>
                <a:spcPts val="0"/>
              </a:spcAft>
              <a:buNone/>
            </a:pPr>
            <a:r>
              <a:rPr lang="en-US" sz="3264">
                <a:solidFill>
                  <a:srgbClr val="FF3200"/>
                </a:solidFill>
                <a:latin typeface="Times New Roman"/>
                <a:ea typeface="Times New Roman"/>
                <a:cs typeface="Times New Roman"/>
                <a:sym typeface="Times New Roman"/>
              </a:rPr>
              <a:t>In the following sections we will study a  small sample of the mare interesting ones  and give some examples of their use.</a:t>
            </a:r>
            <a:endParaRPr sz="3264">
              <a:solidFill>
                <a:schemeClr val="dk1"/>
              </a:solidFill>
              <a:latin typeface="Times New Roman"/>
              <a:ea typeface="Times New Roman"/>
              <a:cs typeface="Times New Roman"/>
              <a:sym typeface="Times New Roman"/>
            </a:endParaRPr>
          </a:p>
          <a:p>
            <a:pPr indent="-201506" lvl="0" marL="156622" marR="0" rtl="0" algn="l">
              <a:spcBef>
                <a:spcPts val="1523"/>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ALOHA</a:t>
            </a:r>
            <a:endParaRPr sz="3264">
              <a:solidFill>
                <a:schemeClr val="dk1"/>
              </a:solidFill>
              <a:latin typeface="Times New Roman"/>
              <a:ea typeface="Times New Roman"/>
              <a:cs typeface="Times New Roman"/>
              <a:sym typeface="Times New Roman"/>
            </a:endParaRPr>
          </a:p>
          <a:p>
            <a:pPr indent="-201506" lvl="0" marL="156622" marR="0" rtl="0" algn="l">
              <a:spcBef>
                <a:spcPts val="390"/>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Carrier Sense Multiple Access Protocols</a:t>
            </a:r>
            <a:endParaRPr sz="3264">
              <a:solidFill>
                <a:schemeClr val="dk1"/>
              </a:solidFill>
              <a:latin typeface="Times New Roman"/>
              <a:ea typeface="Times New Roman"/>
              <a:cs typeface="Times New Roman"/>
              <a:sym typeface="Times New Roman"/>
            </a:endParaRPr>
          </a:p>
          <a:p>
            <a:pPr indent="-201506" lvl="0" marL="156622" marR="0" rtl="0" algn="l">
              <a:spcBef>
                <a:spcPts val="394"/>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Collision-Free Protocols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Gateways</a:t>
            </a:r>
            <a:br>
              <a:rPr b="1" lang="en-US"/>
            </a:br>
            <a:endParaRPr/>
          </a:p>
        </p:txBody>
      </p:sp>
      <p:sp>
        <p:nvSpPr>
          <p:cNvPr id="1495" name="Google Shape;1495;p1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gateway is a </a:t>
            </a:r>
            <a:r>
              <a:rPr lang="en-US" u="sng">
                <a:solidFill>
                  <a:schemeClr val="hlink"/>
                </a:solidFill>
                <a:hlinkClick r:id="rId3"/>
              </a:rPr>
              <a:t>network node</a:t>
            </a:r>
            <a:r>
              <a:rPr lang="en-US"/>
              <a:t> used in telecommunications that connects 2 networks with different transmission </a:t>
            </a:r>
            <a:r>
              <a:rPr lang="en-US" u="sng">
                <a:solidFill>
                  <a:schemeClr val="hlink"/>
                </a:solidFill>
                <a:hlinkClick r:id="rId4"/>
              </a:rPr>
              <a:t>protocols</a:t>
            </a:r>
            <a:r>
              <a:rPr lang="en-US"/>
              <a:t> together.</a:t>
            </a:r>
            <a:endParaRPr/>
          </a:p>
          <a:p>
            <a:pPr indent="-228600" lvl="0" marL="228600" rtl="0" algn="l">
              <a:lnSpc>
                <a:spcPct val="90000"/>
              </a:lnSpc>
              <a:spcBef>
                <a:spcPts val="1000"/>
              </a:spcBef>
              <a:spcAft>
                <a:spcPts val="0"/>
              </a:spcAft>
              <a:buClr>
                <a:schemeClr val="dk1"/>
              </a:buClr>
              <a:buSzPts val="2800"/>
              <a:buChar char="•"/>
            </a:pPr>
            <a:r>
              <a:rPr lang="en-US"/>
              <a:t>Gateways serve as an entry and exit point for a network as all data must pass through or communicate with the gateway prior to being routed. </a:t>
            </a:r>
            <a:endParaRPr/>
          </a:p>
          <a:p>
            <a:pPr indent="-228600" lvl="0" marL="228600" rtl="0" algn="l">
              <a:lnSpc>
                <a:spcPct val="90000"/>
              </a:lnSpc>
              <a:spcBef>
                <a:spcPts val="1000"/>
              </a:spcBef>
              <a:spcAft>
                <a:spcPts val="0"/>
              </a:spcAft>
              <a:buClr>
                <a:schemeClr val="dk1"/>
              </a:buClr>
              <a:buSzPts val="2800"/>
              <a:buChar char="•"/>
            </a:pPr>
            <a:r>
              <a:rPr lang="en-US"/>
              <a:t>In most </a:t>
            </a:r>
            <a:r>
              <a:rPr lang="en-US" u="sng">
                <a:solidFill>
                  <a:schemeClr val="hlink"/>
                </a:solidFill>
                <a:hlinkClick r:id="rId5"/>
              </a:rPr>
              <a:t>IP</a:t>
            </a:r>
            <a:r>
              <a:rPr lang="en-US"/>
              <a:t>-based networks, the only traffic that does not go through at least one gateway is traffic flowing among nodes on the same local area network (</a:t>
            </a:r>
            <a:r>
              <a:rPr lang="en-US" u="sng">
                <a:solidFill>
                  <a:schemeClr val="hlink"/>
                </a:solidFill>
                <a:hlinkClick r:id="rId6"/>
              </a:rPr>
              <a:t>LAN</a:t>
            </a:r>
            <a:r>
              <a:rPr lang="en-US"/>
              <a:t>) segment. The term default gateway or network gateway may also be used to describe the same concept.</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496" name="Google Shape;1496;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497" name="Google Shape;1497;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98" name="Google Shape;1498;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Gateways</a:t>
            </a:r>
            <a:br>
              <a:rPr b="1" lang="en-US"/>
            </a:br>
            <a:endParaRPr/>
          </a:p>
        </p:txBody>
      </p:sp>
      <p:sp>
        <p:nvSpPr>
          <p:cNvPr id="1504" name="Google Shape;1504;p1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spAutoFit/>
          </a:bodyPr>
          <a:lstStyle/>
          <a:p>
            <a:pPr indent="-228600" lvl="0" marL="228600" rtl="0" algn="l">
              <a:lnSpc>
                <a:spcPct val="107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primary advantage of using a gateway in personal or enterprise scenarios is simplifying internet connectivity into one device. In the enterprise, a gateway node can also act as a </a:t>
            </a:r>
            <a:r>
              <a:rPr lang="en-US" u="sng" strike="noStrike">
                <a:solidFill>
                  <a:schemeClr val="hlink"/>
                </a:solidFill>
                <a:latin typeface="Times New Roman"/>
                <a:ea typeface="Times New Roman"/>
                <a:cs typeface="Times New Roman"/>
                <a:sym typeface="Times New Roman"/>
                <a:hlinkClick r:id="rId3"/>
              </a:rPr>
              <a:t>proxy server</a:t>
            </a:r>
            <a:r>
              <a:rPr lang="en-US">
                <a:latin typeface="Times New Roman"/>
                <a:ea typeface="Times New Roman"/>
                <a:cs typeface="Times New Roman"/>
                <a:sym typeface="Times New Roman"/>
              </a:rPr>
              <a:t> and a </a:t>
            </a:r>
            <a:r>
              <a:rPr lang="en-US" u="sng" strike="noStrike">
                <a:solidFill>
                  <a:schemeClr val="hlink"/>
                </a:solidFill>
                <a:latin typeface="Times New Roman"/>
                <a:ea typeface="Times New Roman"/>
                <a:cs typeface="Times New Roman"/>
                <a:sym typeface="Times New Roman"/>
                <a:hlinkClick r:id="rId4"/>
              </a:rPr>
              <a:t>firewall</a:t>
            </a:r>
            <a:r>
              <a:rPr lang="en-US">
                <a:latin typeface="Times New Roman"/>
                <a:ea typeface="Times New Roman"/>
                <a:cs typeface="Times New Roman"/>
                <a:sym typeface="Times New Roman"/>
              </a:rPr>
              <a:t>. Gateways can be purchased through popular technology retailers, such as Best Buy, or rented through an internet service provider.</a:t>
            </a:r>
            <a:endParaRPr sz="1400">
              <a:latin typeface="Calibri"/>
              <a:ea typeface="Calibri"/>
              <a:cs typeface="Calibri"/>
              <a:sym typeface="Calibri"/>
            </a:endParaRPr>
          </a:p>
        </p:txBody>
      </p:sp>
      <p:sp>
        <p:nvSpPr>
          <p:cNvPr id="1505" name="Google Shape;1505;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06" name="Google Shape;1506;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07" name="Google Shape;1507;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Gateways</a:t>
            </a:r>
            <a:endParaRPr/>
          </a:p>
        </p:txBody>
      </p:sp>
      <p:pic>
        <p:nvPicPr>
          <p:cNvPr descr="Gateway In Computer Networks, Jobs EcityWorks" id="1513" name="Google Shape;1513;p132"/>
          <p:cNvPicPr preferRelativeResize="0"/>
          <p:nvPr>
            <p:ph idx="1" type="body"/>
          </p:nvPr>
        </p:nvPicPr>
        <p:blipFill rotWithShape="1">
          <a:blip r:embed="rId3">
            <a:alphaModFix/>
          </a:blip>
          <a:srcRect b="0" l="0" r="0" t="0"/>
          <a:stretch/>
        </p:blipFill>
        <p:spPr>
          <a:xfrm>
            <a:off x="2019870" y="2115404"/>
            <a:ext cx="7917976" cy="4189862"/>
          </a:xfrm>
          <a:prstGeom prst="rect">
            <a:avLst/>
          </a:prstGeom>
          <a:noFill/>
          <a:ln>
            <a:noFill/>
          </a:ln>
        </p:spPr>
      </p:pic>
      <p:sp>
        <p:nvSpPr>
          <p:cNvPr id="1514" name="Google Shape;1514;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15" name="Google Shape;1515;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16" name="Google Shape;1516;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gateways work?</a:t>
            </a:r>
            <a:br>
              <a:rPr b="1" lang="en-US"/>
            </a:br>
            <a:endParaRPr/>
          </a:p>
        </p:txBody>
      </p:sp>
      <p:sp>
        <p:nvSpPr>
          <p:cNvPr id="1522" name="Google Shape;1522;p1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All networks have a boundary that limits communication to devices that are directly connected to it. Due to this, if a network wants to communicate with devices, nodes or networks outside of that boundary, they require the functionality of a gateway.</a:t>
            </a:r>
            <a:endParaRPr/>
          </a:p>
          <a:p>
            <a:pPr indent="-228600" lvl="0" marL="228600" rtl="0" algn="l">
              <a:lnSpc>
                <a:spcPct val="90000"/>
              </a:lnSpc>
              <a:spcBef>
                <a:spcPts val="1000"/>
              </a:spcBef>
              <a:spcAft>
                <a:spcPts val="0"/>
              </a:spcAft>
              <a:buClr>
                <a:schemeClr val="dk1"/>
              </a:buClr>
              <a:buSzPts val="2800"/>
              <a:buChar char="•"/>
            </a:pPr>
            <a:r>
              <a:rPr lang="en-US"/>
              <a:t> A gateway is often characterized as being the combination of a </a:t>
            </a:r>
            <a:r>
              <a:rPr lang="en-US" u="sng">
                <a:solidFill>
                  <a:schemeClr val="hlink"/>
                </a:solidFill>
                <a:hlinkClick r:id="rId3"/>
              </a:rPr>
              <a:t>router</a:t>
            </a:r>
            <a:r>
              <a:rPr lang="en-US"/>
              <a:t> and a </a:t>
            </a:r>
            <a:r>
              <a:rPr lang="en-US" u="sng">
                <a:solidFill>
                  <a:schemeClr val="hlink"/>
                </a:solidFill>
                <a:hlinkClick r:id="rId4"/>
              </a:rPr>
              <a:t>modem</a:t>
            </a:r>
            <a:r>
              <a:rPr lang="en-US"/>
              <a:t>.</a:t>
            </a:r>
            <a:endParaRPr/>
          </a:p>
          <a:p>
            <a:pPr indent="-228600" lvl="0" marL="228600" rtl="0" algn="l">
              <a:lnSpc>
                <a:spcPct val="90000"/>
              </a:lnSpc>
              <a:spcBef>
                <a:spcPts val="1000"/>
              </a:spcBef>
              <a:spcAft>
                <a:spcPts val="0"/>
              </a:spcAft>
              <a:buClr>
                <a:schemeClr val="dk1"/>
              </a:buClr>
              <a:buSzPts val="2800"/>
              <a:buChar char="•"/>
            </a:pPr>
            <a:r>
              <a:rPr lang="en-US"/>
              <a:t>The gateway is implemented at the edge of a network and manages all data that is directed internally or externally from that network. When one network wants to communicate with another, the data packet is passed to the gateway and then routed to the destination through the most efficient path.</a:t>
            </a:r>
            <a:endParaRPr/>
          </a:p>
        </p:txBody>
      </p:sp>
      <p:sp>
        <p:nvSpPr>
          <p:cNvPr id="1523" name="Google Shape;1523;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24" name="Google Shape;1524;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25" name="Google Shape;1525;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gateways work?</a:t>
            </a:r>
            <a:br>
              <a:rPr b="1" lang="en-US"/>
            </a:br>
            <a:endParaRPr/>
          </a:p>
        </p:txBody>
      </p:sp>
      <p:sp>
        <p:nvSpPr>
          <p:cNvPr id="1531" name="Google Shape;1531;p1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addition to routing data, a gateway will also store information about the host network’s internal paths and the paths of any additional networks that are encountered.</a:t>
            </a:r>
            <a:endParaRPr/>
          </a:p>
          <a:p>
            <a:pPr indent="-228600" lvl="0" marL="228600" rtl="0" algn="l">
              <a:lnSpc>
                <a:spcPct val="90000"/>
              </a:lnSpc>
              <a:spcBef>
                <a:spcPts val="1000"/>
              </a:spcBef>
              <a:spcAft>
                <a:spcPts val="0"/>
              </a:spcAft>
              <a:buClr>
                <a:schemeClr val="dk1"/>
              </a:buClr>
              <a:buSzPts val="2800"/>
              <a:buChar char="•"/>
            </a:pPr>
            <a:r>
              <a:rPr lang="en-US"/>
              <a:t>Gateways are basically protocol converters, facilitating compatibility between two protocols and operating on any layer of the open systems interconnection (</a:t>
            </a:r>
            <a:r>
              <a:rPr lang="en-US" u="sng">
                <a:solidFill>
                  <a:schemeClr val="hlink"/>
                </a:solidFill>
                <a:hlinkClick r:id="rId3"/>
              </a:rPr>
              <a:t>OSI</a:t>
            </a:r>
            <a:r>
              <a:rPr lang="en-US"/>
              <a:t>) model.</a:t>
            </a:r>
            <a:endParaRPr/>
          </a:p>
        </p:txBody>
      </p:sp>
      <p:sp>
        <p:nvSpPr>
          <p:cNvPr id="1532" name="Google Shape;1532;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33" name="Google Shape;1533;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34" name="Google Shape;1534;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gateways</a:t>
            </a:r>
            <a:endParaRPr/>
          </a:p>
        </p:txBody>
      </p:sp>
      <p:sp>
        <p:nvSpPr>
          <p:cNvPr id="1540" name="Google Shape;1540;p1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u="sng">
                <a:solidFill>
                  <a:schemeClr val="hlink"/>
                </a:solidFill>
                <a:hlinkClick r:id="rId3"/>
              </a:rPr>
              <a:t>Web application firewalls</a:t>
            </a:r>
            <a:r>
              <a:rPr lang="en-US"/>
              <a:t>- This type filters traffic to and from a web server and looks at application-layer data.</a:t>
            </a:r>
            <a:endParaRPr/>
          </a:p>
          <a:p>
            <a:pPr indent="-228600" lvl="0" marL="228600" rtl="0" algn="l">
              <a:lnSpc>
                <a:spcPct val="90000"/>
              </a:lnSpc>
              <a:spcBef>
                <a:spcPts val="1000"/>
              </a:spcBef>
              <a:spcAft>
                <a:spcPts val="0"/>
              </a:spcAft>
              <a:buClr>
                <a:schemeClr val="dk1"/>
              </a:buClr>
              <a:buSzPct val="100000"/>
              <a:buChar char="•"/>
            </a:pPr>
            <a:r>
              <a:rPr lang="en-US" u="sng">
                <a:solidFill>
                  <a:schemeClr val="hlink"/>
                </a:solidFill>
                <a:hlinkClick r:id="rId4"/>
              </a:rPr>
              <a:t>Cloud storage gateways</a:t>
            </a:r>
            <a:r>
              <a:rPr lang="en-US"/>
              <a:t>- This type translates storage requests with various cloud storage service API calls. It allows organizations to integrate storage from a private cloud into applications without migrating into a public cloud.</a:t>
            </a:r>
            <a:endParaRPr/>
          </a:p>
          <a:p>
            <a:pPr indent="-228600" lvl="0" marL="228600" rtl="0" algn="l">
              <a:lnSpc>
                <a:spcPct val="90000"/>
              </a:lnSpc>
              <a:spcBef>
                <a:spcPts val="1000"/>
              </a:spcBef>
              <a:spcAft>
                <a:spcPts val="0"/>
              </a:spcAft>
              <a:buClr>
                <a:schemeClr val="dk1"/>
              </a:buClr>
              <a:buSzPct val="100000"/>
              <a:buChar char="•"/>
            </a:pPr>
            <a:r>
              <a:rPr lang="en-US" u="sng">
                <a:solidFill>
                  <a:schemeClr val="hlink"/>
                </a:solidFill>
                <a:hlinkClick r:id="rId5"/>
              </a:rPr>
              <a:t>API</a:t>
            </a:r>
            <a:r>
              <a:rPr lang="en-US"/>
              <a:t>, </a:t>
            </a:r>
            <a:r>
              <a:rPr lang="en-US" u="sng">
                <a:solidFill>
                  <a:schemeClr val="hlink"/>
                </a:solidFill>
                <a:hlinkClick r:id="rId6"/>
              </a:rPr>
              <a:t>SOA</a:t>
            </a:r>
            <a:r>
              <a:rPr lang="en-US"/>
              <a:t> or XML gateways – This type manages traffic flowing into and out of a service, microservices-oriented architecture or XML-based web service.</a:t>
            </a:r>
            <a:endParaRPr/>
          </a:p>
          <a:p>
            <a:pPr indent="-228600" lvl="0" marL="228600" rtl="0" algn="l">
              <a:lnSpc>
                <a:spcPct val="90000"/>
              </a:lnSpc>
              <a:spcBef>
                <a:spcPts val="1000"/>
              </a:spcBef>
              <a:spcAft>
                <a:spcPts val="0"/>
              </a:spcAft>
              <a:buClr>
                <a:schemeClr val="dk1"/>
              </a:buClr>
              <a:buSzPct val="100000"/>
              <a:buChar char="•"/>
            </a:pPr>
            <a:r>
              <a:rPr lang="en-US" u="sng">
                <a:solidFill>
                  <a:schemeClr val="hlink"/>
                </a:solidFill>
                <a:hlinkClick r:id="rId7"/>
              </a:rPr>
              <a:t>IoT gateways</a:t>
            </a:r>
            <a:r>
              <a:rPr lang="en-US"/>
              <a:t>-This type aggregates sensor data from devices in an IoT environment, translates between sensor protocols and processes sensor data before sending it onward.</a:t>
            </a:r>
            <a:endParaRPr/>
          </a:p>
          <a:p>
            <a:pPr indent="-228600" lvl="0" marL="228600" rtl="0" algn="l">
              <a:lnSpc>
                <a:spcPct val="90000"/>
              </a:lnSpc>
              <a:spcBef>
                <a:spcPts val="1000"/>
              </a:spcBef>
              <a:spcAft>
                <a:spcPts val="0"/>
              </a:spcAft>
              <a:buClr>
                <a:schemeClr val="dk1"/>
              </a:buClr>
              <a:buSzPct val="100000"/>
              <a:buChar char="•"/>
            </a:pPr>
            <a:r>
              <a:rPr lang="en-US" u="sng">
                <a:solidFill>
                  <a:schemeClr val="hlink"/>
                </a:solidFill>
                <a:hlinkClick r:id="rId8"/>
              </a:rPr>
              <a:t>Media gateways</a:t>
            </a:r>
            <a:r>
              <a:rPr lang="en-US"/>
              <a:t>- This type converts data from the format required for one type of network to the format required for another.</a:t>
            </a:r>
            <a:endParaRPr/>
          </a:p>
          <a:p>
            <a:pPr indent="-228600" lvl="0" marL="228600" rtl="0" algn="l">
              <a:lnSpc>
                <a:spcPct val="90000"/>
              </a:lnSpc>
              <a:spcBef>
                <a:spcPts val="1000"/>
              </a:spcBef>
              <a:spcAft>
                <a:spcPts val="0"/>
              </a:spcAft>
              <a:buClr>
                <a:schemeClr val="dk1"/>
              </a:buClr>
              <a:buSzPct val="100000"/>
              <a:buChar char="•"/>
            </a:pPr>
            <a:r>
              <a:rPr lang="en-US"/>
              <a:t>Email security gateways- This type prevents the transmission of emails that break company policy or will transfer information with malicious intent.</a:t>
            </a:r>
            <a:endParaRPr/>
          </a:p>
          <a:p>
            <a:pPr indent="-228600" lvl="0" marL="228600" rtl="0" algn="l">
              <a:lnSpc>
                <a:spcPct val="90000"/>
              </a:lnSpc>
              <a:spcBef>
                <a:spcPts val="1000"/>
              </a:spcBef>
              <a:spcAft>
                <a:spcPts val="0"/>
              </a:spcAft>
              <a:buClr>
                <a:schemeClr val="dk1"/>
              </a:buClr>
              <a:buSzPct val="100000"/>
              <a:buChar char="•"/>
            </a:pPr>
            <a:r>
              <a:rPr lang="en-US" u="sng">
                <a:solidFill>
                  <a:schemeClr val="hlink"/>
                </a:solidFill>
                <a:hlinkClick r:id="rId9"/>
              </a:rPr>
              <a:t>VoIP trunk gateways</a:t>
            </a:r>
            <a:r>
              <a:rPr lang="en-US"/>
              <a:t>- This type facilitates the use of plain old telephone service equipment, such as landline phones and fax machines, with a voice over IP (VoIP) network.</a:t>
            </a:r>
            <a:endParaRPr/>
          </a:p>
          <a:p>
            <a:pPr indent="-104140" lvl="0" marL="228600" rtl="0" algn="l">
              <a:lnSpc>
                <a:spcPct val="90000"/>
              </a:lnSpc>
              <a:spcBef>
                <a:spcPts val="1000"/>
              </a:spcBef>
              <a:spcAft>
                <a:spcPts val="0"/>
              </a:spcAft>
              <a:buClr>
                <a:schemeClr val="dk1"/>
              </a:buClr>
              <a:buSzPct val="100000"/>
              <a:buNone/>
            </a:pPr>
            <a:r>
              <a:t/>
            </a:r>
            <a:endParaRPr/>
          </a:p>
        </p:txBody>
      </p:sp>
      <p:sp>
        <p:nvSpPr>
          <p:cNvPr id="1541" name="Google Shape;1541;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42" name="Google Shape;1542;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43" name="Google Shape;1543;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Difference between a gateway and a router</a:t>
            </a:r>
            <a:br>
              <a:rPr b="1" lang="en-US"/>
            </a:br>
            <a:endParaRPr/>
          </a:p>
        </p:txBody>
      </p:sp>
      <p:sp>
        <p:nvSpPr>
          <p:cNvPr id="1549" name="Google Shape;1549;p1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Gateways and routers are similar in that they both can be used to regulate traffic between two or more separate networks. However, a router is used to join two similar types of networks and a gateway is used to join two dissimilar networks. Dissimilar could be used to describe networks that use different primary protocols.</a:t>
            </a:r>
            <a:endParaRPr/>
          </a:p>
          <a:p>
            <a:pPr indent="-228600" lvl="0" marL="228600" rtl="0" algn="l">
              <a:lnSpc>
                <a:spcPct val="90000"/>
              </a:lnSpc>
              <a:spcBef>
                <a:spcPts val="1000"/>
              </a:spcBef>
              <a:spcAft>
                <a:spcPts val="0"/>
              </a:spcAft>
              <a:buClr>
                <a:schemeClr val="dk1"/>
              </a:buClr>
              <a:buSzPts val="2800"/>
              <a:buChar char="•"/>
            </a:pPr>
            <a:r>
              <a:rPr lang="en-US"/>
              <a:t>Due to this logic, a router may be considered a gateway, but a gateway is not always considered a router. Routers are the most common gateway, used to connect a home or enterprise network to the internet.</a:t>
            </a:r>
            <a:endParaRPr/>
          </a:p>
          <a:p>
            <a:pPr indent="0" lvl="0" marL="0" rtl="0" algn="l">
              <a:lnSpc>
                <a:spcPct val="90000"/>
              </a:lnSpc>
              <a:spcBef>
                <a:spcPts val="1000"/>
              </a:spcBef>
              <a:spcAft>
                <a:spcPts val="0"/>
              </a:spcAft>
              <a:buClr>
                <a:schemeClr val="dk1"/>
              </a:buClr>
              <a:buSzPts val="2800"/>
              <a:buNone/>
            </a:pPr>
            <a:r>
              <a:t/>
            </a:r>
            <a:endParaRPr/>
          </a:p>
        </p:txBody>
      </p:sp>
      <p:sp>
        <p:nvSpPr>
          <p:cNvPr id="1550" name="Google Shape;1550;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551" name="Google Shape;1551;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52" name="Google Shape;1552;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4"/>
          <p:cNvSpPr txBox="1"/>
          <p:nvPr/>
        </p:nvSpPr>
        <p:spPr>
          <a:xfrm>
            <a:off x="9356513" y="6024543"/>
            <a:ext cx="185414" cy="192360"/>
          </a:xfrm>
          <a:prstGeom prst="rect">
            <a:avLst/>
          </a:prstGeom>
          <a:noFill/>
          <a:ln>
            <a:noFill/>
          </a:ln>
        </p:spPr>
        <p:txBody>
          <a:bodyPr anchorCtr="0" anchor="t" bIns="0" lIns="0" spcFirstLastPara="1" rIns="0" wrap="square" tIns="0">
            <a:spAutoFit/>
          </a:bodyPr>
          <a:lstStyle/>
          <a:p>
            <a:pPr indent="0" lvl="0" marL="11516" marR="0" rtl="0" algn="l">
              <a:lnSpc>
                <a:spcPct val="116377"/>
              </a:lnSpc>
              <a:spcBef>
                <a:spcPts val="0"/>
              </a:spcBef>
              <a:spcAft>
                <a:spcPts val="0"/>
              </a:spcAft>
              <a:buNone/>
            </a:pPr>
            <a:r>
              <a:rPr lang="en-US" sz="1270">
                <a:solidFill>
                  <a:schemeClr val="dk1"/>
                </a:solidFill>
                <a:latin typeface="Times New Roman"/>
                <a:ea typeface="Times New Roman"/>
                <a:cs typeface="Times New Roman"/>
                <a:sym typeface="Times New Roman"/>
              </a:rPr>
              <a:t>27</a:t>
            </a:r>
            <a:endParaRPr sz="1270">
              <a:solidFill>
                <a:schemeClr val="dk1"/>
              </a:solidFill>
              <a:latin typeface="Times New Roman"/>
              <a:ea typeface="Times New Roman"/>
              <a:cs typeface="Times New Roman"/>
              <a:sym typeface="Times New Roman"/>
            </a:endParaRPr>
          </a:p>
        </p:txBody>
      </p:sp>
      <p:sp>
        <p:nvSpPr>
          <p:cNvPr id="350" name="Google Shape;350;p14"/>
          <p:cNvSpPr txBox="1"/>
          <p:nvPr>
            <p:ph type="title"/>
          </p:nvPr>
        </p:nvSpPr>
        <p:spPr>
          <a:xfrm>
            <a:off x="5303211" y="333082"/>
            <a:ext cx="1795977"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ALOHA</a:t>
            </a:r>
            <a:endParaRPr/>
          </a:p>
        </p:txBody>
      </p:sp>
      <p:sp>
        <p:nvSpPr>
          <p:cNvPr id="351" name="Google Shape;351;p14"/>
          <p:cNvSpPr txBox="1"/>
          <p:nvPr/>
        </p:nvSpPr>
        <p:spPr>
          <a:xfrm>
            <a:off x="2208992" y="1085763"/>
            <a:ext cx="7836316" cy="4953647"/>
          </a:xfrm>
          <a:prstGeom prst="rect">
            <a:avLst/>
          </a:prstGeom>
          <a:noFill/>
          <a:ln>
            <a:noFill/>
          </a:ln>
        </p:spPr>
        <p:txBody>
          <a:bodyPr anchorCtr="0" anchor="t" bIns="0" lIns="0" spcFirstLastPara="1" rIns="0" wrap="square" tIns="57000">
            <a:spAutoFit/>
          </a:bodyPr>
          <a:lstStyle/>
          <a:p>
            <a:pPr indent="0" lvl="0" marL="11516" marR="22457" rtl="0" algn="l">
              <a:lnSpc>
                <a:spcPct val="89800"/>
              </a:lnSpc>
              <a:spcBef>
                <a:spcPts val="0"/>
              </a:spcBef>
              <a:spcAft>
                <a:spcPts val="0"/>
              </a:spcAft>
              <a:buNone/>
            </a:pPr>
            <a:r>
              <a:rPr lang="en-US" sz="2902">
                <a:solidFill>
                  <a:schemeClr val="dk1"/>
                </a:solidFill>
                <a:latin typeface="Times New Roman"/>
                <a:ea typeface="Times New Roman"/>
                <a:cs typeface="Times New Roman"/>
                <a:sym typeface="Times New Roman"/>
              </a:rPr>
              <a:t>Although Abramson’s work, called ALOHA system,  used ground-based radio broadcasting, the basic idea  is applicable to any system in which uncoordinated  users are competing for the use of a single shared  channel.</a:t>
            </a:r>
            <a:endParaRPr/>
          </a:p>
          <a:p>
            <a:pPr indent="0" lvl="0" marL="0" marR="0" rtl="0" algn="l">
              <a:spcBef>
                <a:spcPts val="5"/>
              </a:spcBef>
              <a:spcAft>
                <a:spcPts val="0"/>
              </a:spcAft>
              <a:buNone/>
            </a:pPr>
            <a:r>
              <a:t/>
            </a:r>
            <a:endParaRPr sz="3083">
              <a:solidFill>
                <a:schemeClr val="dk1"/>
              </a:solidFill>
              <a:latin typeface="Times New Roman"/>
              <a:ea typeface="Times New Roman"/>
              <a:cs typeface="Times New Roman"/>
              <a:sym typeface="Times New Roman"/>
            </a:endParaRPr>
          </a:p>
          <a:p>
            <a:pPr indent="0" lvl="0" marL="11516" marR="4607" rtl="0" algn="l">
              <a:lnSpc>
                <a:spcPct val="89900"/>
              </a:lnSpc>
              <a:spcBef>
                <a:spcPts val="0"/>
              </a:spcBef>
              <a:spcAft>
                <a:spcPts val="0"/>
              </a:spcAft>
              <a:buNone/>
            </a:pPr>
            <a:r>
              <a:rPr lang="en-US" sz="2902">
                <a:solidFill>
                  <a:schemeClr val="dk1"/>
                </a:solidFill>
                <a:latin typeface="Times New Roman"/>
                <a:ea typeface="Times New Roman"/>
                <a:cs typeface="Times New Roman"/>
                <a:sym typeface="Times New Roman"/>
              </a:rPr>
              <a:t>We will discuss two versions of ALOHA here: </a:t>
            </a:r>
            <a:r>
              <a:rPr lang="en-US" sz="2902">
                <a:solidFill>
                  <a:srgbClr val="FF3200"/>
                </a:solidFill>
                <a:latin typeface="Times New Roman"/>
                <a:ea typeface="Times New Roman"/>
                <a:cs typeface="Times New Roman"/>
                <a:sym typeface="Times New Roman"/>
              </a:rPr>
              <a:t>pure  </a:t>
            </a:r>
            <a:r>
              <a:rPr lang="en-US" sz="2902">
                <a:solidFill>
                  <a:schemeClr val="dk1"/>
                </a:solidFill>
                <a:latin typeface="Times New Roman"/>
                <a:ea typeface="Times New Roman"/>
                <a:cs typeface="Times New Roman"/>
                <a:sym typeface="Times New Roman"/>
              </a:rPr>
              <a:t>(1970) and </a:t>
            </a:r>
            <a:r>
              <a:rPr lang="en-US" sz="2902">
                <a:solidFill>
                  <a:srgbClr val="FF3200"/>
                </a:solidFill>
                <a:latin typeface="Times New Roman"/>
                <a:ea typeface="Times New Roman"/>
                <a:cs typeface="Times New Roman"/>
                <a:sym typeface="Times New Roman"/>
              </a:rPr>
              <a:t>slotted </a:t>
            </a:r>
            <a:r>
              <a:rPr lang="en-US" sz="2902">
                <a:solidFill>
                  <a:schemeClr val="dk1"/>
                </a:solidFill>
                <a:latin typeface="Times New Roman"/>
                <a:ea typeface="Times New Roman"/>
                <a:cs typeface="Times New Roman"/>
                <a:sym typeface="Times New Roman"/>
              </a:rPr>
              <a:t>(1972). They differ with respect  to whether time is divided into discrete slots into  which all frames must fit. Pure ALOHA does not  require global time synchronization; slotted ALOHA  does.</a:t>
            </a:r>
            <a:endParaRPr/>
          </a:p>
        </p:txBody>
      </p:sp>
      <p:sp>
        <p:nvSpPr>
          <p:cNvPr id="352" name="Google Shape;352;p14"/>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5"/>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58" name="Google Shape;358;p15"/>
          <p:cNvSpPr txBox="1"/>
          <p:nvPr>
            <p:ph type="title"/>
          </p:nvPr>
        </p:nvSpPr>
        <p:spPr>
          <a:xfrm>
            <a:off x="4304051" y="474042"/>
            <a:ext cx="3569500"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Pure ALOHA (1)</a:t>
            </a:r>
            <a:endParaRPr/>
          </a:p>
        </p:txBody>
      </p:sp>
      <p:sp>
        <p:nvSpPr>
          <p:cNvPr id="359" name="Google Shape;359;p15"/>
          <p:cNvSpPr txBox="1"/>
          <p:nvPr/>
        </p:nvSpPr>
        <p:spPr>
          <a:xfrm>
            <a:off x="2347009" y="1217049"/>
            <a:ext cx="7702150" cy="4679567"/>
          </a:xfrm>
          <a:prstGeom prst="rect">
            <a:avLst/>
          </a:prstGeom>
          <a:noFill/>
          <a:ln>
            <a:noFill/>
          </a:ln>
        </p:spPr>
        <p:txBody>
          <a:bodyPr anchorCtr="0" anchor="t" bIns="0" lIns="0" spcFirstLastPara="1" rIns="0" wrap="square" tIns="27625">
            <a:spAutoFit/>
          </a:bodyPr>
          <a:lstStyle/>
          <a:p>
            <a:pPr indent="0" lvl="0" marL="11516" marR="237237" rtl="0" algn="l">
              <a:lnSpc>
                <a:spcPct val="119641"/>
              </a:lnSpc>
              <a:spcBef>
                <a:spcPts val="0"/>
              </a:spcBef>
              <a:spcAft>
                <a:spcPts val="0"/>
              </a:spcAft>
              <a:buNone/>
            </a:pPr>
            <a:r>
              <a:rPr lang="en-US" sz="2902">
                <a:solidFill>
                  <a:schemeClr val="dk1"/>
                </a:solidFill>
                <a:latin typeface="Times New Roman"/>
                <a:ea typeface="Times New Roman"/>
                <a:cs typeface="Times New Roman"/>
                <a:sym typeface="Times New Roman"/>
              </a:rPr>
              <a:t>The basic idea of an ALOHA system is simple: let  users transmit whenever they have data to be sent.</a:t>
            </a:r>
            <a:endParaRPr/>
          </a:p>
          <a:p>
            <a:pPr indent="0" lvl="0" marL="0" marR="0" rtl="0" algn="l">
              <a:lnSpc>
                <a:spcPct val="100000"/>
              </a:lnSpc>
              <a:spcBef>
                <a:spcPts val="0"/>
              </a:spcBef>
              <a:spcAft>
                <a:spcPts val="0"/>
              </a:spcAft>
              <a:buNone/>
            </a:pPr>
            <a:r>
              <a:t/>
            </a:r>
            <a:endParaRPr sz="4126">
              <a:solidFill>
                <a:schemeClr val="dk1"/>
              </a:solidFill>
              <a:latin typeface="Times New Roman"/>
              <a:ea typeface="Times New Roman"/>
              <a:cs typeface="Times New Roman"/>
              <a:sym typeface="Times New Roman"/>
            </a:endParaRPr>
          </a:p>
          <a:p>
            <a:pPr indent="0" lvl="0" marL="11516" marR="4607" rtl="0" algn="l">
              <a:spcBef>
                <a:spcPts val="0"/>
              </a:spcBef>
              <a:spcAft>
                <a:spcPts val="0"/>
              </a:spcAft>
              <a:buNone/>
            </a:pPr>
            <a:r>
              <a:rPr lang="en-US" sz="2902">
                <a:solidFill>
                  <a:schemeClr val="dk1"/>
                </a:solidFill>
                <a:latin typeface="Times New Roman"/>
                <a:ea typeface="Times New Roman"/>
                <a:cs typeface="Times New Roman"/>
                <a:sym typeface="Times New Roman"/>
              </a:rPr>
              <a:t>There will be collisions, of course, and the colliding  frames will be damaged.</a:t>
            </a:r>
            <a:endParaRPr sz="2902">
              <a:solidFill>
                <a:schemeClr val="dk1"/>
              </a:solidFill>
              <a:latin typeface="Times New Roman"/>
              <a:ea typeface="Times New Roman"/>
              <a:cs typeface="Times New Roman"/>
              <a:sym typeface="Times New Roman"/>
            </a:endParaRPr>
          </a:p>
          <a:p>
            <a:pPr indent="0" lvl="0" marL="0" marR="0" rtl="0" algn="l">
              <a:spcBef>
                <a:spcPts val="18"/>
              </a:spcBef>
              <a:spcAft>
                <a:spcPts val="0"/>
              </a:spcAft>
              <a:buNone/>
            </a:pPr>
            <a:r>
              <a:t/>
            </a:r>
            <a:endParaRPr sz="2856">
              <a:solidFill>
                <a:schemeClr val="dk1"/>
              </a:solidFill>
              <a:latin typeface="Times New Roman"/>
              <a:ea typeface="Times New Roman"/>
              <a:cs typeface="Times New Roman"/>
              <a:sym typeface="Times New Roman"/>
            </a:endParaRPr>
          </a:p>
          <a:p>
            <a:pPr indent="0" lvl="0" marL="11516" marR="114587" rtl="0" algn="l">
              <a:lnSpc>
                <a:spcPct val="99900"/>
              </a:lnSpc>
              <a:spcBef>
                <a:spcPts val="0"/>
              </a:spcBef>
              <a:spcAft>
                <a:spcPts val="0"/>
              </a:spcAft>
              <a:buNone/>
            </a:pPr>
            <a:r>
              <a:rPr lang="en-US" sz="2902">
                <a:solidFill>
                  <a:schemeClr val="dk1"/>
                </a:solidFill>
                <a:latin typeface="Times New Roman"/>
                <a:ea typeface="Times New Roman"/>
                <a:cs typeface="Times New Roman"/>
                <a:sym typeface="Times New Roman"/>
              </a:rPr>
              <a:t>However, due to the feedback property of  broadcasting, a sender can always find out whether  its frame was destroyed by </a:t>
            </a:r>
            <a:r>
              <a:rPr lang="en-US" sz="2902">
                <a:solidFill>
                  <a:schemeClr val="dk1"/>
                </a:solidFill>
                <a:highlight>
                  <a:srgbClr val="FFFF00"/>
                </a:highlight>
                <a:latin typeface="Times New Roman"/>
                <a:ea typeface="Times New Roman"/>
                <a:cs typeface="Times New Roman"/>
                <a:sym typeface="Times New Roman"/>
              </a:rPr>
              <a:t>listening t</a:t>
            </a:r>
            <a:r>
              <a:rPr lang="en-US" sz="2902">
                <a:solidFill>
                  <a:schemeClr val="dk1"/>
                </a:solidFill>
                <a:latin typeface="Times New Roman"/>
                <a:ea typeface="Times New Roman"/>
                <a:cs typeface="Times New Roman"/>
                <a:sym typeface="Times New Roman"/>
              </a:rPr>
              <a:t>o the channel,  the same way other users do.</a:t>
            </a:r>
            <a:endParaRPr sz="2902">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6"/>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65" name="Google Shape;365;p16"/>
          <p:cNvSpPr txBox="1"/>
          <p:nvPr>
            <p:ph type="title"/>
          </p:nvPr>
        </p:nvSpPr>
        <p:spPr>
          <a:xfrm>
            <a:off x="4304051" y="474042"/>
            <a:ext cx="3569500"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Pure ALOHA (2)</a:t>
            </a:r>
            <a:endParaRPr/>
          </a:p>
        </p:txBody>
      </p:sp>
      <p:sp>
        <p:nvSpPr>
          <p:cNvPr id="366" name="Google Shape;366;p16"/>
          <p:cNvSpPr txBox="1"/>
          <p:nvPr/>
        </p:nvSpPr>
        <p:spPr>
          <a:xfrm>
            <a:off x="2226499" y="1494250"/>
            <a:ext cx="7863724" cy="4442451"/>
          </a:xfrm>
          <a:prstGeom prst="rect">
            <a:avLst/>
          </a:prstGeom>
          <a:noFill/>
          <a:ln>
            <a:noFill/>
          </a:ln>
        </p:spPr>
        <p:txBody>
          <a:bodyPr anchorCtr="0" anchor="t" bIns="0" lIns="0" spcFirstLastPara="1" rIns="0" wrap="square" tIns="27625">
            <a:spAutoFit/>
          </a:bodyPr>
          <a:lstStyle/>
          <a:p>
            <a:pPr indent="0" lvl="0" marL="11516" marR="261997" rtl="0" algn="l">
              <a:lnSpc>
                <a:spcPct val="119641"/>
              </a:lnSpc>
              <a:spcBef>
                <a:spcPts val="0"/>
              </a:spcBef>
              <a:spcAft>
                <a:spcPts val="0"/>
              </a:spcAft>
              <a:buNone/>
            </a:pPr>
            <a:r>
              <a:rPr lang="en-US" sz="2902">
                <a:solidFill>
                  <a:schemeClr val="dk1"/>
                </a:solidFill>
                <a:latin typeface="Times New Roman"/>
                <a:ea typeface="Times New Roman"/>
                <a:cs typeface="Times New Roman"/>
                <a:sym typeface="Times New Roman"/>
              </a:rPr>
              <a:t>If listening while transmitting is not possible for  some reason, acknowledgements are needed.</a:t>
            </a:r>
            <a:endParaRPr sz="2902">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4126">
              <a:solidFill>
                <a:schemeClr val="dk1"/>
              </a:solidFill>
              <a:latin typeface="Times New Roman"/>
              <a:ea typeface="Times New Roman"/>
              <a:cs typeface="Times New Roman"/>
              <a:sym typeface="Times New Roman"/>
            </a:endParaRPr>
          </a:p>
          <a:p>
            <a:pPr indent="0" lvl="0" marL="11516" marR="4607" rtl="0" algn="l">
              <a:spcBef>
                <a:spcPts val="0"/>
              </a:spcBef>
              <a:spcAft>
                <a:spcPts val="0"/>
              </a:spcAft>
              <a:buNone/>
            </a:pPr>
            <a:r>
              <a:rPr lang="en-US" sz="2902">
                <a:solidFill>
                  <a:schemeClr val="dk1"/>
                </a:solidFill>
                <a:latin typeface="Times New Roman"/>
                <a:ea typeface="Times New Roman"/>
                <a:cs typeface="Times New Roman"/>
                <a:sym typeface="Times New Roman"/>
              </a:rPr>
              <a:t>If the frame was destroyed, the sender just waits a  random amount of time and sends it again.</a:t>
            </a:r>
            <a:endParaRPr/>
          </a:p>
          <a:p>
            <a:pPr indent="0" lvl="0" marL="0" marR="0" rtl="0" algn="l">
              <a:spcBef>
                <a:spcPts val="23"/>
              </a:spcBef>
              <a:spcAft>
                <a:spcPts val="0"/>
              </a:spcAft>
              <a:buNone/>
            </a:pPr>
            <a:r>
              <a:t/>
            </a:r>
            <a:endParaRPr sz="4217">
              <a:solidFill>
                <a:schemeClr val="dk1"/>
              </a:solidFill>
              <a:latin typeface="Times New Roman"/>
              <a:ea typeface="Times New Roman"/>
              <a:cs typeface="Times New Roman"/>
              <a:sym typeface="Times New Roman"/>
            </a:endParaRPr>
          </a:p>
          <a:p>
            <a:pPr indent="0" lvl="0" marL="11516" marR="95586" rtl="0" algn="l">
              <a:lnSpc>
                <a:spcPct val="99800"/>
              </a:lnSpc>
              <a:spcBef>
                <a:spcPts val="0"/>
              </a:spcBef>
              <a:spcAft>
                <a:spcPts val="0"/>
              </a:spcAft>
              <a:buNone/>
            </a:pPr>
            <a:r>
              <a:rPr lang="en-US" sz="2902">
                <a:solidFill>
                  <a:schemeClr val="dk1"/>
                </a:solidFill>
                <a:latin typeface="Times New Roman"/>
                <a:ea typeface="Times New Roman"/>
                <a:cs typeface="Times New Roman"/>
                <a:sym typeface="Times New Roman"/>
              </a:rPr>
              <a:t>Systems in which multiple users share a common  channel in a way that can lead to conflicts are  widely known as </a:t>
            </a:r>
            <a:r>
              <a:rPr lang="en-US" sz="2902">
                <a:solidFill>
                  <a:srgbClr val="FF3200"/>
                </a:solidFill>
                <a:latin typeface="Times New Roman"/>
                <a:ea typeface="Times New Roman"/>
                <a:cs typeface="Times New Roman"/>
                <a:sym typeface="Times New Roman"/>
              </a:rPr>
              <a:t>contention systems.</a:t>
            </a:r>
            <a:endParaRPr sz="2902">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7"/>
          <p:cNvSpPr txBox="1"/>
          <p:nvPr>
            <p:ph type="title"/>
          </p:nvPr>
        </p:nvSpPr>
        <p:spPr>
          <a:xfrm>
            <a:off x="4304051" y="474042"/>
            <a:ext cx="3569500"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Pure ALOHA (3)</a:t>
            </a:r>
            <a:endParaRPr/>
          </a:p>
        </p:txBody>
      </p:sp>
      <p:sp>
        <p:nvSpPr>
          <p:cNvPr id="372" name="Google Shape;372;p17"/>
          <p:cNvSpPr txBox="1"/>
          <p:nvPr/>
        </p:nvSpPr>
        <p:spPr>
          <a:xfrm>
            <a:off x="2202084" y="5519104"/>
            <a:ext cx="7775279" cy="346464"/>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2176">
                <a:solidFill>
                  <a:schemeClr val="dk1"/>
                </a:solidFill>
                <a:latin typeface="Times New Roman"/>
                <a:ea typeface="Times New Roman"/>
                <a:cs typeface="Times New Roman"/>
                <a:sym typeface="Times New Roman"/>
              </a:rPr>
              <a:t>In pure ALOHA, frames are transmitted at completely arbitrary times.</a:t>
            </a:r>
            <a:endParaRPr sz="2176">
              <a:solidFill>
                <a:schemeClr val="dk1"/>
              </a:solidFill>
              <a:latin typeface="Times New Roman"/>
              <a:ea typeface="Times New Roman"/>
              <a:cs typeface="Times New Roman"/>
              <a:sym typeface="Times New Roman"/>
            </a:endParaRPr>
          </a:p>
        </p:txBody>
      </p:sp>
      <p:sp>
        <p:nvSpPr>
          <p:cNvPr id="373" name="Google Shape;373;p17"/>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374" name="Google Shape;374;p17"/>
          <p:cNvPicPr preferRelativeResize="0"/>
          <p:nvPr/>
        </p:nvPicPr>
        <p:blipFill rotWithShape="1">
          <a:blip r:embed="rId3">
            <a:alphaModFix/>
          </a:blip>
          <a:srcRect b="0" l="0" r="0" t="0"/>
          <a:stretch/>
        </p:blipFill>
        <p:spPr>
          <a:xfrm>
            <a:off x="2202084" y="1317141"/>
            <a:ext cx="7775279" cy="40512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8"/>
          <p:cNvSpPr txBox="1"/>
          <p:nvPr>
            <p:ph idx="12" type="sldNum"/>
          </p:nvPr>
        </p:nvSpPr>
        <p:spPr>
          <a:xfrm>
            <a:off x="1247607" y="5804252"/>
            <a:ext cx="1727456" cy="414589"/>
          </a:xfrm>
          <a:prstGeom prst="rect">
            <a:avLst/>
          </a:prstGeom>
          <a:noFill/>
          <a:ln>
            <a:noFill/>
          </a:ln>
        </p:spPr>
        <p:txBody>
          <a:bodyPr anchorCtr="0" anchor="b" bIns="41450" lIns="82900" spcFirstLastPara="1" rIns="82900" wrap="square" tIns="41450">
            <a:noAutofit/>
          </a:bodyPr>
          <a:lstStyle/>
          <a:p>
            <a:pPr indent="0" lvl="0" marL="0" marR="0" rtl="0" algn="l">
              <a:spcBef>
                <a:spcPts val="0"/>
              </a:spcBef>
              <a:spcAft>
                <a:spcPts val="0"/>
              </a:spcAft>
              <a:buNone/>
            </a:pPr>
            <a:r>
              <a:rPr b="1" i="0" lang="en-US" sz="1814">
                <a:solidFill>
                  <a:schemeClr val="lt2"/>
                </a:solidFill>
                <a:latin typeface="Arial"/>
                <a:ea typeface="Arial"/>
                <a:cs typeface="Arial"/>
                <a:sym typeface="Arial"/>
              </a:rPr>
              <a:t>12.</a:t>
            </a:r>
            <a:fld id="{00000000-1234-1234-1234-123412341234}" type="slidenum">
              <a:rPr b="1" i="0" lang="en-US" sz="1814">
                <a:solidFill>
                  <a:schemeClr val="lt2"/>
                </a:solidFill>
                <a:latin typeface="Arial"/>
                <a:ea typeface="Arial"/>
                <a:cs typeface="Arial"/>
                <a:sym typeface="Arial"/>
              </a:rPr>
              <a:t>‹#›</a:t>
            </a:fld>
            <a:endParaRPr b="1" i="0" sz="1814">
              <a:solidFill>
                <a:schemeClr val="lt2"/>
              </a:solidFill>
              <a:latin typeface="Arial"/>
              <a:ea typeface="Arial"/>
              <a:cs typeface="Arial"/>
              <a:sym typeface="Arial"/>
            </a:endParaRPr>
          </a:p>
        </p:txBody>
      </p:sp>
      <p:cxnSp>
        <p:nvCxnSpPr>
          <p:cNvPr id="381" name="Google Shape;381;p18"/>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82" name="Google Shape;382;p18"/>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83" name="Google Shape;383;p18"/>
          <p:cNvSpPr txBox="1"/>
          <p:nvPr/>
        </p:nvSpPr>
        <p:spPr>
          <a:xfrm>
            <a:off x="1828800" y="381001"/>
            <a:ext cx="51607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Calibri"/>
                <a:ea typeface="Calibri"/>
                <a:cs typeface="Calibri"/>
                <a:sym typeface="Calibri"/>
              </a:rPr>
              <a:t>Figure 12.3  </a:t>
            </a:r>
            <a:r>
              <a:rPr lang="en-US" sz="2000">
                <a:solidFill>
                  <a:schemeClr val="dk1"/>
                </a:solidFill>
                <a:latin typeface="Calibri"/>
                <a:ea typeface="Calibri"/>
                <a:cs typeface="Calibri"/>
                <a:sym typeface="Calibri"/>
              </a:rPr>
              <a:t>Frames in a pure ALOHA network</a:t>
            </a:r>
            <a:endParaRPr/>
          </a:p>
        </p:txBody>
      </p:sp>
      <p:cxnSp>
        <p:nvCxnSpPr>
          <p:cNvPr id="384" name="Google Shape;384;p18"/>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85" name="Google Shape;385;p18"/>
          <p:cNvPicPr preferRelativeResize="0"/>
          <p:nvPr/>
        </p:nvPicPr>
        <p:blipFill rotWithShape="1">
          <a:blip r:embed="rId3">
            <a:alphaModFix/>
          </a:blip>
          <a:srcRect b="0" l="0" r="0" t="0"/>
          <a:stretch/>
        </p:blipFill>
        <p:spPr>
          <a:xfrm>
            <a:off x="1743076" y="1600200"/>
            <a:ext cx="8620125" cy="406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9"/>
          <p:cNvSpPr txBox="1"/>
          <p:nvPr>
            <p:ph type="title"/>
          </p:nvPr>
        </p:nvSpPr>
        <p:spPr>
          <a:xfrm>
            <a:off x="4304051" y="474042"/>
            <a:ext cx="3569500"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Pure ALOHA (4)</a:t>
            </a:r>
            <a:endParaRPr/>
          </a:p>
        </p:txBody>
      </p:sp>
      <p:sp>
        <p:nvSpPr>
          <p:cNvPr id="391" name="Google Shape;391;p19"/>
          <p:cNvSpPr txBox="1"/>
          <p:nvPr/>
        </p:nvSpPr>
        <p:spPr>
          <a:xfrm>
            <a:off x="3870114" y="5519104"/>
            <a:ext cx="4438986" cy="346464"/>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2176">
                <a:solidFill>
                  <a:schemeClr val="dk1"/>
                </a:solidFill>
                <a:latin typeface="Times New Roman"/>
                <a:ea typeface="Times New Roman"/>
                <a:cs typeface="Times New Roman"/>
                <a:sym typeface="Times New Roman"/>
              </a:rPr>
              <a:t>Vulnerable period for the shaded frame.</a:t>
            </a:r>
            <a:endParaRPr sz="2176">
              <a:solidFill>
                <a:schemeClr val="dk1"/>
              </a:solidFill>
              <a:latin typeface="Times New Roman"/>
              <a:ea typeface="Times New Roman"/>
              <a:cs typeface="Times New Roman"/>
              <a:sym typeface="Times New Roman"/>
            </a:endParaRPr>
          </a:p>
        </p:txBody>
      </p:sp>
      <p:pic>
        <p:nvPicPr>
          <p:cNvPr id="392" name="Google Shape;392;p19"/>
          <p:cNvPicPr preferRelativeResize="0"/>
          <p:nvPr/>
        </p:nvPicPr>
        <p:blipFill rotWithShape="1">
          <a:blip r:embed="rId3">
            <a:alphaModFix/>
          </a:blip>
          <a:srcRect b="0" l="0" r="0" t="0"/>
          <a:stretch/>
        </p:blipFill>
        <p:spPr>
          <a:xfrm>
            <a:off x="3010993" y="1478702"/>
            <a:ext cx="6625139" cy="3669116"/>
          </a:xfrm>
          <a:prstGeom prst="rect">
            <a:avLst/>
          </a:prstGeom>
          <a:noFill/>
          <a:ln>
            <a:noFill/>
          </a:ln>
        </p:spPr>
      </p:pic>
      <p:sp>
        <p:nvSpPr>
          <p:cNvPr id="393" name="Google Shape;393;p19"/>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txBox="1"/>
          <p:nvPr>
            <p:ph type="ctrTitle"/>
          </p:nvPr>
        </p:nvSpPr>
        <p:spPr>
          <a:xfrm>
            <a:off x="1524000" y="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MODULE 2</a:t>
            </a:r>
            <a:endParaRPr/>
          </a:p>
        </p:txBody>
      </p:sp>
      <p:sp>
        <p:nvSpPr>
          <p:cNvPr id="257" name="Google Shape;257;p2"/>
          <p:cNvSpPr txBox="1"/>
          <p:nvPr>
            <p:ph idx="1" type="subTitle"/>
          </p:nvPr>
        </p:nvSpPr>
        <p:spPr>
          <a:xfrm>
            <a:off x="1524000" y="2819400"/>
            <a:ext cx="9144000" cy="243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a:t>Syllabus</a:t>
            </a:r>
            <a:endParaRPr/>
          </a:p>
          <a:p>
            <a:pPr indent="0" lvl="0" marL="0" rtl="0" algn="l">
              <a:lnSpc>
                <a:spcPct val="90000"/>
              </a:lnSpc>
              <a:spcBef>
                <a:spcPts val="1000"/>
              </a:spcBef>
              <a:spcAft>
                <a:spcPts val="0"/>
              </a:spcAft>
              <a:buClr>
                <a:schemeClr val="dk1"/>
              </a:buClr>
              <a:buSzPts val="1800"/>
              <a:buNone/>
            </a:pPr>
            <a:r>
              <a:rPr b="1" i="0" lang="en-US" sz="1800" u="none" strike="noStrike">
                <a:latin typeface="Times New Roman"/>
                <a:ea typeface="Times New Roman"/>
                <a:cs typeface="Times New Roman"/>
                <a:sym typeface="Times New Roman"/>
              </a:rPr>
              <a:t>Multi Access Protocols - </a:t>
            </a:r>
            <a:r>
              <a:rPr b="0" i="0" lang="en-US" sz="1800" u="none" strike="noStrike">
                <a:latin typeface="Times New Roman"/>
                <a:ea typeface="Times New Roman"/>
                <a:cs typeface="Times New Roman"/>
                <a:sym typeface="Times New Roman"/>
              </a:rPr>
              <a:t>ALOHA, CSMA, Collision free protocols, Ethernet- Physical</a:t>
            </a:r>
            <a:endParaRPr/>
          </a:p>
          <a:p>
            <a:pPr indent="0" lvl="0" marL="0" rtl="0" algn="l">
              <a:lnSpc>
                <a:spcPct val="90000"/>
              </a:lnSpc>
              <a:spcBef>
                <a:spcPts val="1000"/>
              </a:spcBef>
              <a:spcAft>
                <a:spcPts val="0"/>
              </a:spcAft>
              <a:buClr>
                <a:schemeClr val="dk1"/>
              </a:buClr>
              <a:buSzPts val="1800"/>
              <a:buNone/>
            </a:pPr>
            <a:r>
              <a:rPr b="0" i="0" lang="en-US" sz="1800" u="none" strike="noStrike">
                <a:latin typeface="Times New Roman"/>
                <a:ea typeface="Times New Roman"/>
                <a:cs typeface="Times New Roman"/>
                <a:sym typeface="Times New Roman"/>
              </a:rPr>
              <a:t>Layer, Ethernet Mac Sub layer, data link layer switching &amp; use of bridges, learning bridges,</a:t>
            </a:r>
            <a:r>
              <a:rPr b="1" i="0" lang="en-US" sz="1800" u="none" strike="noStrike">
                <a:latin typeface="Times New Roman"/>
                <a:ea typeface="Times New Roman"/>
                <a:cs typeface="Times New Roman"/>
                <a:sym typeface="Times New Roman"/>
              </a:rPr>
              <a:t> </a:t>
            </a:r>
            <a:r>
              <a:rPr b="0" i="0" lang="en-US" sz="1800" u="none" strike="noStrike">
                <a:latin typeface="Times New Roman"/>
                <a:ea typeface="Times New Roman"/>
                <a:cs typeface="Times New Roman"/>
                <a:sym typeface="Times New Roman"/>
              </a:rPr>
              <a:t>spanning tree bridges, repeaters, hubs, bridges, switches, routers and gateways. LLC, WiFi,</a:t>
            </a:r>
            <a:endParaRPr/>
          </a:p>
          <a:p>
            <a:pPr indent="0" lvl="0" marL="0" rtl="0" algn="l">
              <a:lnSpc>
                <a:spcPct val="90000"/>
              </a:lnSpc>
              <a:spcBef>
                <a:spcPts val="1000"/>
              </a:spcBef>
              <a:spcAft>
                <a:spcPts val="0"/>
              </a:spcAft>
              <a:buClr>
                <a:schemeClr val="dk1"/>
              </a:buClr>
              <a:buSzPts val="1800"/>
              <a:buNone/>
            </a:pPr>
            <a:r>
              <a:rPr b="0" i="0" lang="en-US" sz="1800" u="none" strike="noStrike">
                <a:latin typeface="Times New Roman"/>
                <a:ea typeface="Times New Roman"/>
                <a:cs typeface="Times New Roman"/>
                <a:sym typeface="Times New Roman"/>
              </a:rPr>
              <a:t>Bluetooth Protocols.</a:t>
            </a:r>
            <a:endParaRPr/>
          </a:p>
        </p:txBody>
      </p:sp>
      <p:sp>
        <p:nvSpPr>
          <p:cNvPr id="258" name="Google Shape;25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60" name="Google Shape;260;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0"/>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99" name="Google Shape;399;p20"/>
          <p:cNvSpPr txBox="1"/>
          <p:nvPr>
            <p:ph type="title"/>
          </p:nvPr>
        </p:nvSpPr>
        <p:spPr>
          <a:xfrm>
            <a:off x="3987581" y="474042"/>
            <a:ext cx="4202324"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Slotted	ALOHA (1)</a:t>
            </a:r>
            <a:endParaRPr/>
          </a:p>
        </p:txBody>
      </p:sp>
      <p:sp>
        <p:nvSpPr>
          <p:cNvPr id="400" name="Google Shape;400;p20"/>
          <p:cNvSpPr txBox="1"/>
          <p:nvPr>
            <p:ph idx="1" type="body"/>
          </p:nvPr>
        </p:nvSpPr>
        <p:spPr>
          <a:xfrm>
            <a:off x="2007687" y="1655479"/>
            <a:ext cx="9535557" cy="3876764"/>
          </a:xfrm>
          <a:prstGeom prst="rect">
            <a:avLst/>
          </a:prstGeom>
          <a:noFill/>
          <a:ln>
            <a:noFill/>
          </a:ln>
        </p:spPr>
        <p:txBody>
          <a:bodyPr anchorCtr="0" anchor="t" bIns="0" lIns="0" spcFirstLastPara="1" rIns="0" wrap="square" tIns="67350">
            <a:spAutoFit/>
          </a:bodyPr>
          <a:lstStyle/>
          <a:p>
            <a:pPr indent="-11516" lvl="0" marL="11516" marR="132438" rtl="0" algn="l">
              <a:lnSpc>
                <a:spcPct val="108057"/>
              </a:lnSpc>
              <a:spcBef>
                <a:spcPts val="0"/>
              </a:spcBef>
              <a:spcAft>
                <a:spcPts val="0"/>
              </a:spcAft>
              <a:buClr>
                <a:schemeClr val="dk1"/>
              </a:buClr>
              <a:buSzPts val="3264"/>
              <a:buChar char="•"/>
            </a:pPr>
            <a:r>
              <a:rPr lang="en-US" sz="3264"/>
              <a:t>In 1972, Roberts published a method for  doubling the capacity of an ALOHA system.  His proposal was to divide time into discrete  intervals, each interval corresponding to one  frame.</a:t>
            </a:r>
            <a:endParaRPr sz="3264"/>
          </a:p>
          <a:p>
            <a:pPr indent="-11516" lvl="0" marL="11516" marR="4607" rtl="0" algn="l">
              <a:lnSpc>
                <a:spcPct val="108057"/>
              </a:lnSpc>
              <a:spcBef>
                <a:spcPts val="1723"/>
              </a:spcBef>
              <a:spcAft>
                <a:spcPts val="0"/>
              </a:spcAft>
              <a:buClr>
                <a:schemeClr val="dk1"/>
              </a:buClr>
              <a:buSzPts val="3264"/>
              <a:buChar char="•"/>
            </a:pPr>
            <a:r>
              <a:rPr lang="en-US" sz="3264"/>
              <a:t>This approach requires the users to agree on  slot boundaries. One way to achieve  synchronization would be to have one special  station emit a pip at the start of each interval,  like a clock.</a:t>
            </a:r>
            <a:endParaRPr sz="3264"/>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1"/>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06" name="Google Shape;406;p21"/>
          <p:cNvSpPr txBox="1"/>
          <p:nvPr>
            <p:ph type="title"/>
          </p:nvPr>
        </p:nvSpPr>
        <p:spPr>
          <a:xfrm>
            <a:off x="3987581" y="474042"/>
            <a:ext cx="4202324"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Slotted	ALOHA (2)</a:t>
            </a:r>
            <a:endParaRPr/>
          </a:p>
        </p:txBody>
      </p:sp>
      <p:sp>
        <p:nvSpPr>
          <p:cNvPr id="407" name="Google Shape;407;p21"/>
          <p:cNvSpPr txBox="1"/>
          <p:nvPr/>
        </p:nvSpPr>
        <p:spPr>
          <a:xfrm>
            <a:off x="2196355" y="1217049"/>
            <a:ext cx="7521343" cy="4427129"/>
          </a:xfrm>
          <a:prstGeom prst="rect">
            <a:avLst/>
          </a:prstGeom>
          <a:noFill/>
          <a:ln>
            <a:noFill/>
          </a:ln>
        </p:spPr>
        <p:txBody>
          <a:bodyPr anchorCtr="0" anchor="t" bIns="0" lIns="0" spcFirstLastPara="1" rIns="0" wrap="square" tIns="10925">
            <a:spAutoFit/>
          </a:bodyPr>
          <a:lstStyle/>
          <a:p>
            <a:pPr indent="0" lvl="0" marL="11516" marR="4607"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In Roberts’ method, which has come to be  known as </a:t>
            </a:r>
            <a:r>
              <a:rPr lang="en-US" sz="3264">
                <a:solidFill>
                  <a:srgbClr val="FF3200"/>
                </a:solidFill>
                <a:latin typeface="Times New Roman"/>
                <a:ea typeface="Times New Roman"/>
                <a:cs typeface="Times New Roman"/>
                <a:sym typeface="Times New Roman"/>
              </a:rPr>
              <a:t>slotted ALOHA</a:t>
            </a:r>
            <a:r>
              <a:rPr lang="en-US" sz="3264">
                <a:solidFill>
                  <a:schemeClr val="dk1"/>
                </a:solidFill>
                <a:latin typeface="Times New Roman"/>
                <a:ea typeface="Times New Roman"/>
                <a:cs typeface="Times New Roman"/>
                <a:sym typeface="Times New Roman"/>
              </a:rPr>
              <a:t>, in contrast to  Abramson’s </a:t>
            </a:r>
            <a:r>
              <a:rPr lang="en-US" sz="3264">
                <a:solidFill>
                  <a:srgbClr val="FF3200"/>
                </a:solidFill>
                <a:latin typeface="Times New Roman"/>
                <a:ea typeface="Times New Roman"/>
                <a:cs typeface="Times New Roman"/>
                <a:sym typeface="Times New Roman"/>
              </a:rPr>
              <a:t>pure ALOHA</a:t>
            </a:r>
            <a:r>
              <a:rPr lang="en-US" sz="3264">
                <a:solidFill>
                  <a:schemeClr val="dk1"/>
                </a:solidFill>
                <a:latin typeface="Times New Roman"/>
                <a:ea typeface="Times New Roman"/>
                <a:cs typeface="Times New Roman"/>
                <a:sym typeface="Times New Roman"/>
              </a:rPr>
              <a:t>, a computer is not  permitted to send whenever a carriage return  is typed. Instead, it is required to wait for the  beginning of the next slot</a:t>
            </a:r>
            <a:endParaRPr sz="3264">
              <a:solidFill>
                <a:schemeClr val="dk1"/>
              </a:solidFill>
              <a:latin typeface="Times New Roman"/>
              <a:ea typeface="Times New Roman"/>
              <a:cs typeface="Times New Roman"/>
              <a:sym typeface="Times New Roman"/>
            </a:endParaRPr>
          </a:p>
          <a:p>
            <a:pPr indent="0" lvl="0" marL="11516" marR="97312" rtl="0" algn="l">
              <a:lnSpc>
                <a:spcPct val="100299"/>
              </a:lnSpc>
              <a:spcBef>
                <a:spcPts val="3132"/>
              </a:spcBef>
              <a:spcAft>
                <a:spcPts val="0"/>
              </a:spcAft>
              <a:buNone/>
            </a:pPr>
            <a:r>
              <a:rPr lang="en-US" sz="3264">
                <a:solidFill>
                  <a:schemeClr val="dk1"/>
                </a:solidFill>
                <a:latin typeface="Times New Roman"/>
                <a:ea typeface="Times New Roman"/>
                <a:cs typeface="Times New Roman"/>
                <a:sym typeface="Times New Roman"/>
              </a:rPr>
              <a:t>Thus, the continuous pure ALOHA is turned  into a discrete one.</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2"/>
          <p:cNvSpPr txBox="1"/>
          <p:nvPr>
            <p:ph idx="12" type="sldNum"/>
          </p:nvPr>
        </p:nvSpPr>
        <p:spPr>
          <a:xfrm>
            <a:off x="1247607" y="5804252"/>
            <a:ext cx="1727456" cy="414589"/>
          </a:xfrm>
          <a:prstGeom prst="rect">
            <a:avLst/>
          </a:prstGeom>
          <a:noFill/>
          <a:ln>
            <a:noFill/>
          </a:ln>
        </p:spPr>
        <p:txBody>
          <a:bodyPr anchorCtr="0" anchor="b" bIns="41450" lIns="82900" spcFirstLastPara="1" rIns="82900" wrap="square" tIns="41450">
            <a:noAutofit/>
          </a:bodyPr>
          <a:lstStyle/>
          <a:p>
            <a:pPr indent="0" lvl="0" marL="0" marR="0" rtl="0" algn="l">
              <a:spcBef>
                <a:spcPts val="0"/>
              </a:spcBef>
              <a:spcAft>
                <a:spcPts val="0"/>
              </a:spcAft>
              <a:buNone/>
            </a:pPr>
            <a:r>
              <a:rPr b="1" i="0" lang="en-US" sz="1814">
                <a:solidFill>
                  <a:schemeClr val="lt2"/>
                </a:solidFill>
                <a:latin typeface="Arial"/>
                <a:ea typeface="Arial"/>
                <a:cs typeface="Arial"/>
                <a:sym typeface="Arial"/>
              </a:rPr>
              <a:t>12.</a:t>
            </a:r>
            <a:fld id="{00000000-1234-1234-1234-123412341234}" type="slidenum">
              <a:rPr b="1" i="0" lang="en-US" sz="1814">
                <a:solidFill>
                  <a:schemeClr val="lt2"/>
                </a:solidFill>
                <a:latin typeface="Arial"/>
                <a:ea typeface="Arial"/>
                <a:cs typeface="Arial"/>
                <a:sym typeface="Arial"/>
              </a:rPr>
              <a:t>‹#›</a:t>
            </a:fld>
            <a:endParaRPr b="1" i="0" sz="1814">
              <a:solidFill>
                <a:schemeClr val="lt2"/>
              </a:solidFill>
              <a:latin typeface="Arial"/>
              <a:ea typeface="Arial"/>
              <a:cs typeface="Arial"/>
              <a:sym typeface="Arial"/>
            </a:endParaRPr>
          </a:p>
        </p:txBody>
      </p:sp>
      <p:cxnSp>
        <p:nvCxnSpPr>
          <p:cNvPr id="414" name="Google Shape;414;p22"/>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15" name="Google Shape;415;p22"/>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16" name="Google Shape;416;p22"/>
          <p:cNvSpPr txBox="1"/>
          <p:nvPr/>
        </p:nvSpPr>
        <p:spPr>
          <a:xfrm>
            <a:off x="1828800" y="381001"/>
            <a:ext cx="54014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Calibri"/>
                <a:ea typeface="Calibri"/>
                <a:cs typeface="Calibri"/>
                <a:sym typeface="Calibri"/>
              </a:rPr>
              <a:t>Figure 12.6  </a:t>
            </a:r>
            <a:r>
              <a:rPr lang="en-US" sz="2000">
                <a:solidFill>
                  <a:schemeClr val="dk1"/>
                </a:solidFill>
                <a:latin typeface="Calibri"/>
                <a:ea typeface="Calibri"/>
                <a:cs typeface="Calibri"/>
                <a:sym typeface="Calibri"/>
              </a:rPr>
              <a:t>Frames in a slotted ALOHA network</a:t>
            </a:r>
            <a:endParaRPr/>
          </a:p>
        </p:txBody>
      </p:sp>
      <p:cxnSp>
        <p:nvCxnSpPr>
          <p:cNvPr id="417" name="Google Shape;417;p22"/>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18" name="Google Shape;418;p22"/>
          <p:cNvPicPr preferRelativeResize="0"/>
          <p:nvPr/>
        </p:nvPicPr>
        <p:blipFill rotWithShape="1">
          <a:blip r:embed="rId3">
            <a:alphaModFix/>
          </a:blip>
          <a:srcRect b="0" l="0" r="0" t="0"/>
          <a:stretch/>
        </p:blipFill>
        <p:spPr>
          <a:xfrm>
            <a:off x="1785938" y="1433514"/>
            <a:ext cx="8501062" cy="39766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24" name="Google Shape;424;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25" name="Google Shape;425;p23"/>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426" name="Google Shape;426;p23"/>
          <p:cNvPicPr preferRelativeResize="0"/>
          <p:nvPr/>
        </p:nvPicPr>
        <p:blipFill rotWithShape="1">
          <a:blip r:embed="rId3">
            <a:alphaModFix/>
          </a:blip>
          <a:srcRect b="0" l="0" r="0" t="0"/>
          <a:stretch/>
        </p:blipFill>
        <p:spPr>
          <a:xfrm>
            <a:off x="1881008" y="1242357"/>
            <a:ext cx="8001296" cy="37630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4"/>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32" name="Google Shape;432;p24"/>
          <p:cNvSpPr txBox="1"/>
          <p:nvPr>
            <p:ph type="title"/>
          </p:nvPr>
        </p:nvSpPr>
        <p:spPr>
          <a:xfrm>
            <a:off x="2437018" y="648723"/>
            <a:ext cx="7450517" cy="45822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3200"/>
              </a:buClr>
              <a:buSzPts val="2902"/>
              <a:buFont typeface="Calibri"/>
              <a:buNone/>
            </a:pPr>
            <a:r>
              <a:rPr lang="en-US" sz="2902">
                <a:solidFill>
                  <a:srgbClr val="FF3200"/>
                </a:solidFill>
              </a:rPr>
              <a:t>4.2.2. Carrier Sense Multiple Access Protocols (1)</a:t>
            </a:r>
            <a:endParaRPr sz="2902"/>
          </a:p>
        </p:txBody>
      </p:sp>
      <p:sp>
        <p:nvSpPr>
          <p:cNvPr id="433" name="Google Shape;433;p24"/>
          <p:cNvSpPr txBox="1"/>
          <p:nvPr>
            <p:ph idx="1" type="body"/>
          </p:nvPr>
        </p:nvSpPr>
        <p:spPr>
          <a:xfrm>
            <a:off x="2007687" y="1655479"/>
            <a:ext cx="9535557" cy="3068257"/>
          </a:xfrm>
          <a:prstGeom prst="rect">
            <a:avLst/>
          </a:prstGeom>
          <a:noFill/>
          <a:ln>
            <a:noFill/>
          </a:ln>
        </p:spPr>
        <p:txBody>
          <a:bodyPr anchorCtr="0" anchor="t" bIns="0" lIns="0" spcFirstLastPara="1" rIns="0" wrap="square" tIns="551275">
            <a:spAutoFit/>
          </a:bodyPr>
          <a:lstStyle/>
          <a:p>
            <a:pPr indent="-165836" lvl="0" marL="165836" marR="4607" rtl="0" algn="l">
              <a:lnSpc>
                <a:spcPct val="100099"/>
              </a:lnSpc>
              <a:spcBef>
                <a:spcPts val="0"/>
              </a:spcBef>
              <a:spcAft>
                <a:spcPts val="0"/>
              </a:spcAft>
              <a:buClr>
                <a:schemeClr val="dk1"/>
              </a:buClr>
              <a:buSzPts val="3264"/>
              <a:buChar char="•"/>
            </a:pPr>
            <a:r>
              <a:rPr lang="en-US" sz="3264"/>
              <a:t>With slotted ALOHA the best channel  utilization that can be achieved is </a:t>
            </a:r>
            <a:r>
              <a:rPr lang="en-US" sz="3264">
                <a:solidFill>
                  <a:srgbClr val="FF3200"/>
                </a:solidFill>
              </a:rPr>
              <a:t>1/e</a:t>
            </a:r>
            <a:r>
              <a:rPr lang="en-US" sz="3264"/>
              <a:t>. This is  hardly surprising, since with stations  transmitting at will, without paying attention  to what the other station are doing, there are  bound to be many collisions.</a:t>
            </a:r>
            <a:endParaRPr sz="3264"/>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5"/>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39" name="Google Shape;439;p25"/>
          <p:cNvSpPr txBox="1"/>
          <p:nvPr/>
        </p:nvSpPr>
        <p:spPr>
          <a:xfrm>
            <a:off x="2384300" y="646299"/>
            <a:ext cx="7337081" cy="4999982"/>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3264">
                <a:solidFill>
                  <a:srgbClr val="FF3200"/>
                </a:solidFill>
                <a:latin typeface="Times New Roman"/>
                <a:ea typeface="Times New Roman"/>
                <a:cs typeface="Times New Roman"/>
                <a:sym typeface="Times New Roman"/>
              </a:rPr>
              <a:t>Carrier Sense Multiple Access Protocols (2)</a:t>
            </a:r>
            <a:endParaRPr sz="3264">
              <a:solidFill>
                <a:schemeClr val="dk1"/>
              </a:solidFill>
              <a:latin typeface="Times New Roman"/>
              <a:ea typeface="Times New Roman"/>
              <a:cs typeface="Times New Roman"/>
              <a:sym typeface="Times New Roman"/>
            </a:endParaRPr>
          </a:p>
          <a:p>
            <a:pPr indent="0" lvl="0" marL="0" marR="0" rtl="0" algn="l">
              <a:spcBef>
                <a:spcPts val="41"/>
              </a:spcBef>
              <a:spcAft>
                <a:spcPts val="0"/>
              </a:spcAft>
              <a:buNone/>
            </a:pPr>
            <a:r>
              <a:t/>
            </a:r>
            <a:endParaRPr sz="3355">
              <a:solidFill>
                <a:schemeClr val="dk1"/>
              </a:solidFill>
              <a:latin typeface="Times New Roman"/>
              <a:ea typeface="Times New Roman"/>
              <a:cs typeface="Times New Roman"/>
              <a:sym typeface="Times New Roman"/>
            </a:endParaRPr>
          </a:p>
          <a:p>
            <a:pPr indent="0" lvl="0" marL="11516" marR="325913" rtl="0" algn="l">
              <a:lnSpc>
                <a:spcPct val="100099"/>
              </a:lnSpc>
              <a:spcBef>
                <a:spcPts val="5"/>
              </a:spcBef>
              <a:spcAft>
                <a:spcPts val="0"/>
              </a:spcAft>
              <a:buNone/>
            </a:pPr>
            <a:r>
              <a:rPr lang="en-US" sz="3264">
                <a:solidFill>
                  <a:schemeClr val="dk1"/>
                </a:solidFill>
                <a:latin typeface="Times New Roman"/>
                <a:ea typeface="Times New Roman"/>
                <a:cs typeface="Times New Roman"/>
                <a:sym typeface="Times New Roman"/>
              </a:rPr>
              <a:t>In local area networks, however, it is  possible for station to detect what other  station are doing, and adapt their behavior  accordingly. This networks can achieve a  much better utilization than </a:t>
            </a:r>
            <a:r>
              <a:rPr lang="en-US" sz="3264">
                <a:solidFill>
                  <a:srgbClr val="FF3200"/>
                </a:solidFill>
                <a:latin typeface="Times New Roman"/>
                <a:ea typeface="Times New Roman"/>
                <a:cs typeface="Times New Roman"/>
                <a:sym typeface="Times New Roman"/>
              </a:rPr>
              <a:t>1/e</a:t>
            </a:r>
            <a:r>
              <a:rPr lang="en-US" sz="3264">
                <a:solidFill>
                  <a:schemeClr val="dk1"/>
                </a:solidFill>
                <a:latin typeface="Times New Roman"/>
                <a:ea typeface="Times New Roman"/>
                <a:cs typeface="Times New Roman"/>
                <a:sym typeface="Times New Roman"/>
              </a:rPr>
              <a:t>.</a:t>
            </a:r>
            <a:endParaRPr sz="3264">
              <a:solidFill>
                <a:schemeClr val="dk1"/>
              </a:solidFill>
              <a:latin typeface="Times New Roman"/>
              <a:ea typeface="Times New Roman"/>
              <a:cs typeface="Times New Roman"/>
              <a:sym typeface="Times New Roman"/>
            </a:endParaRPr>
          </a:p>
          <a:p>
            <a:pPr indent="0" lvl="0" marL="0" marR="0" rtl="0" algn="l">
              <a:spcBef>
                <a:spcPts val="5"/>
              </a:spcBef>
              <a:spcAft>
                <a:spcPts val="0"/>
              </a:spcAft>
              <a:buNone/>
            </a:pPr>
            <a:r>
              <a:t/>
            </a:r>
            <a:endParaRPr sz="2947">
              <a:solidFill>
                <a:schemeClr val="dk1"/>
              </a:solidFill>
              <a:latin typeface="Times New Roman"/>
              <a:ea typeface="Times New Roman"/>
              <a:cs typeface="Times New Roman"/>
              <a:sym typeface="Times New Roman"/>
            </a:endParaRPr>
          </a:p>
          <a:p>
            <a:pPr indent="0" lvl="0" marL="11516" marR="1157970" rtl="0" algn="l">
              <a:spcBef>
                <a:spcPts val="0"/>
              </a:spcBef>
              <a:spcAft>
                <a:spcPts val="0"/>
              </a:spcAft>
              <a:buNone/>
            </a:pPr>
            <a:r>
              <a:rPr lang="en-US" sz="3264">
                <a:solidFill>
                  <a:schemeClr val="dk1"/>
                </a:solidFill>
                <a:latin typeface="Times New Roman"/>
                <a:ea typeface="Times New Roman"/>
                <a:cs typeface="Times New Roman"/>
                <a:sym typeface="Times New Roman"/>
              </a:rPr>
              <a:t>In this section we will discuss some  protocols for improving performance</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6"/>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45" name="Google Shape;445;p26"/>
          <p:cNvSpPr txBox="1"/>
          <p:nvPr>
            <p:ph type="title"/>
          </p:nvPr>
        </p:nvSpPr>
        <p:spPr>
          <a:xfrm>
            <a:off x="2898594" y="648723"/>
            <a:ext cx="6526904" cy="45822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3200"/>
              </a:buClr>
              <a:buSzPts val="2902"/>
              <a:buFont typeface="Calibri"/>
              <a:buNone/>
            </a:pPr>
            <a:r>
              <a:rPr lang="en-US" sz="2902">
                <a:solidFill>
                  <a:srgbClr val="FF3200"/>
                </a:solidFill>
              </a:rPr>
              <a:t>Carrier Sense Multiple Access Protocols (3)</a:t>
            </a:r>
            <a:endParaRPr sz="2902"/>
          </a:p>
        </p:txBody>
      </p:sp>
      <p:sp>
        <p:nvSpPr>
          <p:cNvPr id="446" name="Google Shape;446;p26"/>
          <p:cNvSpPr txBox="1"/>
          <p:nvPr/>
        </p:nvSpPr>
        <p:spPr>
          <a:xfrm>
            <a:off x="2384306" y="1717321"/>
            <a:ext cx="6577001" cy="3255269"/>
          </a:xfrm>
          <a:prstGeom prst="rect">
            <a:avLst/>
          </a:prstGeom>
          <a:noFill/>
          <a:ln>
            <a:noFill/>
          </a:ln>
        </p:spPr>
        <p:txBody>
          <a:bodyPr anchorCtr="0" anchor="t" bIns="0" lIns="0" spcFirstLastPara="1" rIns="0" wrap="square" tIns="10925">
            <a:spAutoFit/>
          </a:bodyPr>
          <a:lstStyle/>
          <a:p>
            <a:pPr indent="0" lvl="0" marL="11516" marR="200384"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Protocols in which stations listen for a  carrier (i.e., a transmission) and act  accordingly are called </a:t>
            </a:r>
            <a:r>
              <a:rPr lang="en-US" sz="3264">
                <a:solidFill>
                  <a:srgbClr val="FF3200"/>
                </a:solidFill>
                <a:latin typeface="Times New Roman"/>
                <a:ea typeface="Times New Roman"/>
                <a:cs typeface="Times New Roman"/>
                <a:sym typeface="Times New Roman"/>
              </a:rPr>
              <a:t>carrier sense  protocols.</a:t>
            </a:r>
            <a:endParaRPr sz="3264">
              <a:solidFill>
                <a:schemeClr val="dk1"/>
              </a:solidFill>
              <a:latin typeface="Times New Roman"/>
              <a:ea typeface="Times New Roman"/>
              <a:cs typeface="Times New Roman"/>
              <a:sym typeface="Times New Roman"/>
            </a:endParaRPr>
          </a:p>
          <a:p>
            <a:pPr indent="0" lvl="0" marL="0" marR="0" rtl="0" algn="l">
              <a:spcBef>
                <a:spcPts val="18"/>
              </a:spcBef>
              <a:spcAft>
                <a:spcPts val="0"/>
              </a:spcAft>
              <a:buNone/>
            </a:pPr>
            <a:r>
              <a:t/>
            </a:r>
            <a:endParaRPr sz="4761">
              <a:solidFill>
                <a:schemeClr val="dk1"/>
              </a:solidFill>
              <a:latin typeface="Times New Roman"/>
              <a:ea typeface="Times New Roman"/>
              <a:cs typeface="Times New Roman"/>
              <a:sym typeface="Times New Roman"/>
            </a:endParaRPr>
          </a:p>
          <a:p>
            <a:pPr indent="0" lvl="0" marL="11516" marR="0" rtl="0" algn="l">
              <a:spcBef>
                <a:spcPts val="0"/>
              </a:spcBef>
              <a:spcAft>
                <a:spcPts val="0"/>
              </a:spcAft>
              <a:buNone/>
            </a:pPr>
            <a:r>
              <a:rPr lang="en-US" sz="3264">
                <a:solidFill>
                  <a:schemeClr val="dk1"/>
                </a:solidFill>
                <a:latin typeface="Times New Roman"/>
                <a:ea typeface="Times New Roman"/>
                <a:cs typeface="Times New Roman"/>
                <a:sym typeface="Times New Roman"/>
              </a:rPr>
              <a:t>A number of them have been proposed.</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7"/>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52" name="Google Shape;452;p27"/>
          <p:cNvSpPr txBox="1"/>
          <p:nvPr/>
        </p:nvSpPr>
        <p:spPr>
          <a:xfrm>
            <a:off x="2384503" y="646298"/>
            <a:ext cx="6139954" cy="5045442"/>
          </a:xfrm>
          <a:prstGeom prst="rect">
            <a:avLst/>
          </a:prstGeom>
          <a:noFill/>
          <a:ln>
            <a:noFill/>
          </a:ln>
        </p:spPr>
        <p:txBody>
          <a:bodyPr anchorCtr="0" anchor="t" bIns="0" lIns="0" spcFirstLastPara="1" rIns="0" wrap="square" tIns="11500">
            <a:spAutoFit/>
          </a:bodyPr>
          <a:lstStyle/>
          <a:p>
            <a:pPr indent="-414589" lvl="0" marL="425530" marR="4607" rtl="0" algn="l">
              <a:spcBef>
                <a:spcPts val="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1-persistent CSMA (Carrier Sense  Multiple Access)</a:t>
            </a:r>
            <a:endParaRPr sz="3264">
              <a:solidFill>
                <a:schemeClr val="dk1"/>
              </a:solidFill>
              <a:latin typeface="Times New Roman"/>
              <a:ea typeface="Times New Roman"/>
              <a:cs typeface="Times New Roman"/>
              <a:sym typeface="Times New Roman"/>
            </a:endParaRPr>
          </a:p>
          <a:p>
            <a:pPr indent="-414589" lvl="0" marL="426105" marR="0" rtl="0" algn="l">
              <a:spcBef>
                <a:spcPts val="78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nonpersistent CSMA</a:t>
            </a:r>
            <a:endParaRPr/>
          </a:p>
          <a:p>
            <a:pPr indent="-414589" lvl="0" marL="426105" marR="0" rtl="0" algn="l">
              <a:spcBef>
                <a:spcPts val="798"/>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p-persistent CSMA</a:t>
            </a:r>
            <a:endParaRPr/>
          </a:p>
          <a:p>
            <a:pPr indent="-414589" lvl="0" marL="425530" marR="351249" rtl="0" algn="l">
              <a:spcBef>
                <a:spcPts val="78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CSMA with Collision Detection  (CSMA/CD)</a:t>
            </a:r>
            <a:endParaRPr sz="3264">
              <a:solidFill>
                <a:schemeClr val="dk1"/>
              </a:solidFill>
              <a:latin typeface="Times New Roman"/>
              <a:ea typeface="Times New Roman"/>
              <a:cs typeface="Times New Roman"/>
              <a:sym typeface="Times New Roman"/>
            </a:endParaRPr>
          </a:p>
          <a:p>
            <a:pPr indent="-414589" lvl="0" marL="425530" marR="351249" rtl="0" algn="l">
              <a:spcBef>
                <a:spcPts val="78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CSMA with Collision Avoidance (CSMA/CA)</a:t>
            </a:r>
            <a:endParaRPr sz="3264">
              <a:solidFill>
                <a:schemeClr val="dk1"/>
              </a:solidFill>
              <a:latin typeface="Times New Roman"/>
              <a:ea typeface="Times New Roman"/>
              <a:cs typeface="Times New Roman"/>
              <a:sym typeface="Times New Roman"/>
            </a:endParaRPr>
          </a:p>
          <a:p>
            <a:pPr indent="-207324" lvl="0" marL="425530" marR="351249" rtl="0" algn="l">
              <a:spcBef>
                <a:spcPts val="780"/>
              </a:spcBef>
              <a:spcAft>
                <a:spcPts val="0"/>
              </a:spcAft>
              <a:buClr>
                <a:schemeClr val="dk1"/>
              </a:buClr>
              <a:buSzPts val="3264"/>
              <a:buFont typeface="Calibri"/>
              <a:buNone/>
            </a:pPr>
            <a:r>
              <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458" name="Google Shape;45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59" name="Google Shape;45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0" name="Google Shape;460;p28"/>
          <p:cNvPicPr preferRelativeResize="0"/>
          <p:nvPr/>
        </p:nvPicPr>
        <p:blipFill rotWithShape="1">
          <a:blip r:embed="rId3">
            <a:alphaModFix/>
          </a:blip>
          <a:srcRect b="0" l="0" r="0" t="0"/>
          <a:stretch/>
        </p:blipFill>
        <p:spPr>
          <a:xfrm>
            <a:off x="1314450" y="1776412"/>
            <a:ext cx="9563100" cy="330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9"/>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66" name="Google Shape;466;p29"/>
          <p:cNvSpPr txBox="1"/>
          <p:nvPr/>
        </p:nvSpPr>
        <p:spPr>
          <a:xfrm>
            <a:off x="681135" y="918277"/>
            <a:ext cx="9583971" cy="5332196"/>
          </a:xfrm>
          <a:prstGeom prst="rect">
            <a:avLst/>
          </a:prstGeom>
          <a:noFill/>
          <a:ln>
            <a:noFill/>
          </a:ln>
        </p:spPr>
        <p:txBody>
          <a:bodyPr anchorCtr="0" anchor="t" bIns="0" lIns="0" spcFirstLastPara="1" rIns="0" wrap="square" tIns="63325">
            <a:spAutoFit/>
          </a:bodyPr>
          <a:lstStyle/>
          <a:p>
            <a:pPr indent="0" lvl="0" marL="11516" marR="915551" rtl="0" algn="l">
              <a:lnSpc>
                <a:spcPct val="107477"/>
              </a:lnSpc>
              <a:spcBef>
                <a:spcPts val="0"/>
              </a:spcBef>
              <a:spcAft>
                <a:spcPts val="0"/>
              </a:spcAft>
              <a:buNone/>
            </a:pPr>
            <a:r>
              <a:rPr lang="en-US" sz="2902">
                <a:solidFill>
                  <a:srgbClr val="FF3200"/>
                </a:solidFill>
                <a:latin typeface="Times New Roman"/>
                <a:ea typeface="Times New Roman"/>
                <a:cs typeface="Times New Roman"/>
                <a:sym typeface="Times New Roman"/>
              </a:rPr>
              <a:t>1-persistent CSMA (Carrier Sense Multiple  Access)</a:t>
            </a:r>
            <a:endParaRPr sz="2902">
              <a:solidFill>
                <a:schemeClr val="dk1"/>
              </a:solidFill>
              <a:latin typeface="Times New Roman"/>
              <a:ea typeface="Times New Roman"/>
              <a:cs typeface="Times New Roman"/>
              <a:sym typeface="Times New Roman"/>
            </a:endParaRPr>
          </a:p>
          <a:p>
            <a:pPr indent="0" lvl="0" marL="0" marR="0" rtl="0" algn="l">
              <a:spcBef>
                <a:spcPts val="18"/>
              </a:spcBef>
              <a:spcAft>
                <a:spcPts val="0"/>
              </a:spcAft>
              <a:buNone/>
            </a:pPr>
            <a:r>
              <a:t/>
            </a:r>
            <a:endParaRPr sz="2630">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When a station has data to send, it first listens to  the channel to see if anyone else is transmitting at  that moment. </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If the channel is busy, the station  waits until it becomes idle. </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When the station  detects an idle channel, it transmits a frame. </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If a  collision occurs, the station waits a random  amount of time and starts all over again. </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The  protocol is called 1-persistent because the station  transmits with a probability of 1 when it finds the  channel idle.</a:t>
            </a:r>
            <a:endParaRPr sz="2902">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
          <p:cNvSpPr txBox="1"/>
          <p:nvPr>
            <p:ph idx="12" type="sldNum"/>
          </p:nvPr>
        </p:nvSpPr>
        <p:spPr>
          <a:xfrm>
            <a:off x="1247607" y="5804252"/>
            <a:ext cx="1727456" cy="414589"/>
          </a:xfrm>
          <a:prstGeom prst="rect">
            <a:avLst/>
          </a:prstGeom>
          <a:noFill/>
          <a:ln>
            <a:noFill/>
          </a:ln>
        </p:spPr>
        <p:txBody>
          <a:bodyPr anchorCtr="0" anchor="b" bIns="41450" lIns="82900" spcFirstLastPara="1" rIns="82900" wrap="square" tIns="41450">
            <a:noAutofit/>
          </a:bodyPr>
          <a:lstStyle/>
          <a:p>
            <a:pPr indent="0" lvl="0" marL="0" marR="0" rtl="0" algn="l">
              <a:spcBef>
                <a:spcPts val="0"/>
              </a:spcBef>
              <a:spcAft>
                <a:spcPts val="0"/>
              </a:spcAft>
              <a:buNone/>
            </a:pPr>
            <a:r>
              <a:rPr b="1" i="0" lang="en-US" sz="1814" u="none" cap="none" strike="noStrike">
                <a:solidFill>
                  <a:schemeClr val="lt2"/>
                </a:solidFill>
                <a:latin typeface="Arial"/>
                <a:ea typeface="Arial"/>
                <a:cs typeface="Arial"/>
                <a:sym typeface="Arial"/>
              </a:rPr>
              <a:t>12.</a:t>
            </a:r>
            <a:fld id="{00000000-1234-1234-1234-123412341234}" type="slidenum">
              <a:rPr b="1" i="0" lang="en-US" sz="1814" u="none" cap="none" strike="noStrike">
                <a:solidFill>
                  <a:schemeClr val="lt2"/>
                </a:solidFill>
                <a:latin typeface="Arial"/>
                <a:ea typeface="Arial"/>
                <a:cs typeface="Arial"/>
                <a:sym typeface="Arial"/>
              </a:rPr>
              <a:t>‹#›</a:t>
            </a:fld>
            <a:endParaRPr b="1" i="0" sz="1814" u="none" cap="none" strike="noStrike">
              <a:solidFill>
                <a:schemeClr val="lt2"/>
              </a:solidFill>
              <a:latin typeface="Arial"/>
              <a:ea typeface="Arial"/>
              <a:cs typeface="Arial"/>
              <a:sym typeface="Arial"/>
            </a:endParaRPr>
          </a:p>
        </p:txBody>
      </p:sp>
      <p:cxnSp>
        <p:nvCxnSpPr>
          <p:cNvPr id="267" name="Google Shape;267;p3"/>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68" name="Google Shape;268;p3"/>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69" name="Google Shape;269;p3"/>
          <p:cNvSpPr txBox="1"/>
          <p:nvPr/>
        </p:nvSpPr>
        <p:spPr>
          <a:xfrm>
            <a:off x="1828799" y="381001"/>
            <a:ext cx="83163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folHlink"/>
                </a:solidFill>
                <a:latin typeface="Calibri"/>
                <a:ea typeface="Calibri"/>
                <a:cs typeface="Calibri"/>
                <a:sym typeface="Calibri"/>
              </a:rPr>
              <a:t>Figure 12.1  </a:t>
            </a:r>
            <a:r>
              <a:rPr b="0" i="0" lang="en-US" sz="2000" u="none" cap="none" strike="noStrike">
                <a:solidFill>
                  <a:schemeClr val="dk1"/>
                </a:solidFill>
                <a:latin typeface="Calibri"/>
                <a:ea typeface="Calibri"/>
                <a:cs typeface="Calibri"/>
                <a:sym typeface="Calibri"/>
              </a:rPr>
              <a:t>Data link layer divided into two functionality-oriented sublayers</a:t>
            </a:r>
            <a:endParaRPr/>
          </a:p>
        </p:txBody>
      </p:sp>
      <p:cxnSp>
        <p:nvCxnSpPr>
          <p:cNvPr id="270" name="Google Shape;270;p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71" name="Google Shape;271;p3"/>
          <p:cNvPicPr preferRelativeResize="0"/>
          <p:nvPr/>
        </p:nvPicPr>
        <p:blipFill rotWithShape="1">
          <a:blip r:embed="rId3">
            <a:alphaModFix/>
          </a:blip>
          <a:srcRect b="0" l="0" r="0" t="0"/>
          <a:stretch/>
        </p:blipFill>
        <p:spPr>
          <a:xfrm>
            <a:off x="3159126" y="2038350"/>
            <a:ext cx="5375275" cy="2533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0"/>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472" name="Google Shape;472;p30"/>
          <p:cNvPicPr preferRelativeResize="0"/>
          <p:nvPr/>
        </p:nvPicPr>
        <p:blipFill rotWithShape="1">
          <a:blip r:embed="rId3">
            <a:alphaModFix/>
          </a:blip>
          <a:srcRect b="0" l="0" r="0" t="0"/>
          <a:stretch/>
        </p:blipFill>
        <p:spPr>
          <a:xfrm>
            <a:off x="591397" y="761484"/>
            <a:ext cx="9922466" cy="55833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478" name="Google Shape;4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79" name="Google Shape;47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0" name="Google Shape;480;p31"/>
          <p:cNvPicPr preferRelativeResize="0"/>
          <p:nvPr/>
        </p:nvPicPr>
        <p:blipFill rotWithShape="1">
          <a:blip r:embed="rId3">
            <a:alphaModFix/>
          </a:blip>
          <a:srcRect b="0" l="0" r="0" t="0"/>
          <a:stretch/>
        </p:blipFill>
        <p:spPr>
          <a:xfrm>
            <a:off x="728954" y="619125"/>
            <a:ext cx="10248900" cy="5619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2"/>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486" name="Google Shape;486;p32"/>
          <p:cNvSpPr txBox="1"/>
          <p:nvPr/>
        </p:nvSpPr>
        <p:spPr>
          <a:xfrm>
            <a:off x="587829" y="910103"/>
            <a:ext cx="11430000" cy="5037793"/>
          </a:xfrm>
          <a:prstGeom prst="rect">
            <a:avLst/>
          </a:prstGeom>
          <a:noFill/>
          <a:ln>
            <a:noFill/>
          </a:ln>
        </p:spPr>
        <p:txBody>
          <a:bodyPr anchorCtr="0" anchor="t" bIns="0" lIns="0" spcFirstLastPara="1" rIns="0" wrap="square" tIns="110550">
            <a:spAutoFit/>
          </a:bodyPr>
          <a:lstStyle/>
          <a:p>
            <a:pPr indent="-576" lvl="0" marL="11516" marR="95586" rtl="0" algn="l">
              <a:lnSpc>
                <a:spcPct val="80000"/>
              </a:lnSpc>
              <a:spcBef>
                <a:spcPts val="0"/>
              </a:spcBef>
              <a:spcAft>
                <a:spcPts val="0"/>
              </a:spcAft>
              <a:buNone/>
            </a:pPr>
            <a:r>
              <a:rPr lang="en-US" sz="3264">
                <a:solidFill>
                  <a:srgbClr val="FF3200"/>
                </a:solidFill>
                <a:latin typeface="Times New Roman"/>
                <a:ea typeface="Times New Roman"/>
                <a:cs typeface="Times New Roman"/>
                <a:sym typeface="Times New Roman"/>
              </a:rPr>
              <a:t>Nonpersistent-0 CSMA (Carrier Sense Multiple  Access)</a:t>
            </a:r>
            <a:endParaRPr sz="3264">
              <a:solidFill>
                <a:schemeClr val="dk1"/>
              </a:solidFill>
              <a:latin typeface="Times New Roman"/>
              <a:ea typeface="Times New Roman"/>
              <a:cs typeface="Times New Roman"/>
              <a:sym typeface="Times New Roman"/>
            </a:endParaRPr>
          </a:p>
          <a:p>
            <a:pPr indent="0" lvl="0" marL="11516" marR="4607" rtl="0" algn="l">
              <a:spcBef>
                <a:spcPts val="2099"/>
              </a:spcBef>
              <a:spcAft>
                <a:spcPts val="0"/>
              </a:spcAft>
              <a:buNone/>
            </a:pPr>
            <a:r>
              <a:rPr lang="en-US" sz="2800">
                <a:solidFill>
                  <a:schemeClr val="dk1"/>
                </a:solidFill>
                <a:latin typeface="Times New Roman"/>
                <a:ea typeface="Times New Roman"/>
                <a:cs typeface="Times New Roman"/>
                <a:sym typeface="Times New Roman"/>
              </a:rPr>
              <a:t>Before sending, a station senses the channel.  </a:t>
            </a:r>
            <a:endParaRPr sz="2800">
              <a:solidFill>
                <a:schemeClr val="dk1"/>
              </a:solidFill>
              <a:latin typeface="Times New Roman"/>
              <a:ea typeface="Times New Roman"/>
              <a:cs typeface="Times New Roman"/>
              <a:sym typeface="Times New Roman"/>
            </a:endParaRPr>
          </a:p>
          <a:p>
            <a:pPr indent="0" lvl="0" marL="11516" marR="4607" rtl="0" algn="l">
              <a:spcBef>
                <a:spcPts val="2099"/>
              </a:spcBef>
              <a:spcAft>
                <a:spcPts val="0"/>
              </a:spcAft>
              <a:buNone/>
            </a:pPr>
            <a:r>
              <a:rPr lang="en-US" sz="2800">
                <a:solidFill>
                  <a:schemeClr val="dk1"/>
                </a:solidFill>
                <a:latin typeface="Times New Roman"/>
                <a:ea typeface="Times New Roman"/>
                <a:cs typeface="Times New Roman"/>
                <a:sym typeface="Times New Roman"/>
              </a:rPr>
              <a:t>If no one else is sending, the station begins  doing so itself. </a:t>
            </a:r>
            <a:endParaRPr sz="2800">
              <a:solidFill>
                <a:schemeClr val="dk1"/>
              </a:solidFill>
              <a:latin typeface="Times New Roman"/>
              <a:ea typeface="Times New Roman"/>
              <a:cs typeface="Times New Roman"/>
              <a:sym typeface="Times New Roman"/>
            </a:endParaRPr>
          </a:p>
          <a:p>
            <a:pPr indent="0" lvl="0" marL="11516" marR="4607" rtl="0" algn="l">
              <a:spcBef>
                <a:spcPts val="2099"/>
              </a:spcBef>
              <a:spcAft>
                <a:spcPts val="0"/>
              </a:spcAft>
              <a:buNone/>
            </a:pPr>
            <a:r>
              <a:rPr lang="en-US" sz="2800">
                <a:solidFill>
                  <a:schemeClr val="dk1"/>
                </a:solidFill>
                <a:latin typeface="Times New Roman"/>
                <a:ea typeface="Times New Roman"/>
                <a:cs typeface="Times New Roman"/>
                <a:sym typeface="Times New Roman"/>
              </a:rPr>
              <a:t>However, if the channel is  already in use, the station does not continually  sense it for the purpose of seizing it  immediately upon detecting the end of the  previous transmission. </a:t>
            </a:r>
            <a:endParaRPr sz="2800">
              <a:solidFill>
                <a:schemeClr val="dk1"/>
              </a:solidFill>
              <a:latin typeface="Times New Roman"/>
              <a:ea typeface="Times New Roman"/>
              <a:cs typeface="Times New Roman"/>
              <a:sym typeface="Times New Roman"/>
            </a:endParaRPr>
          </a:p>
          <a:p>
            <a:pPr indent="0" lvl="0" marL="11516" marR="4607" rtl="0" algn="l">
              <a:spcBef>
                <a:spcPts val="2099"/>
              </a:spcBef>
              <a:spcAft>
                <a:spcPts val="0"/>
              </a:spcAft>
              <a:buNone/>
            </a:pPr>
            <a:r>
              <a:rPr lang="en-US" sz="2800">
                <a:solidFill>
                  <a:schemeClr val="dk1"/>
                </a:solidFill>
                <a:latin typeface="Times New Roman"/>
                <a:ea typeface="Times New Roman"/>
                <a:cs typeface="Times New Roman"/>
                <a:sym typeface="Times New Roman"/>
              </a:rPr>
              <a:t>Instead, it waits a  random period of time and then repeats the  algorithm. Consequently, this algorithm leads  to better channel </a:t>
            </a:r>
            <a:r>
              <a:rPr lang="en-US" sz="2800">
                <a:solidFill>
                  <a:schemeClr val="dk1"/>
                </a:solidFill>
                <a:highlight>
                  <a:srgbClr val="FFFF00"/>
                </a:highlight>
                <a:latin typeface="Times New Roman"/>
                <a:ea typeface="Times New Roman"/>
                <a:cs typeface="Times New Roman"/>
                <a:sym typeface="Times New Roman"/>
              </a:rPr>
              <a:t>utilization but longer delays  </a:t>
            </a:r>
            <a:r>
              <a:rPr lang="en-US" sz="2800">
                <a:solidFill>
                  <a:schemeClr val="dk1"/>
                </a:solidFill>
                <a:latin typeface="Times New Roman"/>
                <a:ea typeface="Times New Roman"/>
                <a:cs typeface="Times New Roman"/>
                <a:sym typeface="Times New Roman"/>
              </a:rPr>
              <a:t>than 1-persistent CSMA.</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492" name="Google Shape;492;p33"/>
          <p:cNvPicPr preferRelativeResize="0"/>
          <p:nvPr/>
        </p:nvPicPr>
        <p:blipFill rotWithShape="1">
          <a:blip r:embed="rId3">
            <a:alphaModFix/>
          </a:blip>
          <a:srcRect b="0" l="0" r="0" t="0"/>
          <a:stretch/>
        </p:blipFill>
        <p:spPr>
          <a:xfrm>
            <a:off x="261257" y="714346"/>
            <a:ext cx="10113644" cy="56909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498" name="Google Shape;49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99" name="Google Shape;49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0" name="Google Shape;500;p34"/>
          <p:cNvPicPr preferRelativeResize="0"/>
          <p:nvPr/>
        </p:nvPicPr>
        <p:blipFill rotWithShape="1">
          <a:blip r:embed="rId3">
            <a:alphaModFix/>
          </a:blip>
          <a:srcRect b="0" l="0" r="0" t="0"/>
          <a:stretch/>
        </p:blipFill>
        <p:spPr>
          <a:xfrm>
            <a:off x="938212" y="666750"/>
            <a:ext cx="10315575" cy="552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35"/>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506" name="Google Shape;506;p35"/>
          <p:cNvSpPr txBox="1"/>
          <p:nvPr>
            <p:ph type="title"/>
          </p:nvPr>
        </p:nvSpPr>
        <p:spPr>
          <a:xfrm>
            <a:off x="1078216" y="773967"/>
            <a:ext cx="7255890" cy="1016262"/>
          </a:xfrm>
          <a:prstGeom prst="rect">
            <a:avLst/>
          </a:prstGeom>
          <a:noFill/>
          <a:ln>
            <a:noFill/>
          </a:ln>
        </p:spPr>
        <p:txBody>
          <a:bodyPr anchorCtr="0" anchor="ctr" bIns="0" lIns="0" spcFirstLastPara="1" rIns="0" wrap="square" tIns="11500">
            <a:spAutoFit/>
          </a:bodyPr>
          <a:lstStyle/>
          <a:p>
            <a:pPr indent="0" lvl="0" marL="11516" marR="4607" rtl="0" algn="l">
              <a:lnSpc>
                <a:spcPct val="100000"/>
              </a:lnSpc>
              <a:spcBef>
                <a:spcPts val="0"/>
              </a:spcBef>
              <a:spcAft>
                <a:spcPts val="0"/>
              </a:spcAft>
              <a:buClr>
                <a:srgbClr val="FF3200"/>
              </a:buClr>
              <a:buSzPts val="3264"/>
              <a:buFont typeface="Calibri"/>
              <a:buNone/>
            </a:pPr>
            <a:r>
              <a:rPr lang="en-US" sz="3264">
                <a:solidFill>
                  <a:srgbClr val="FF3200"/>
                </a:solidFill>
              </a:rPr>
              <a:t>P-persistent CSMA (Carrier Sense Multiple  Access)</a:t>
            </a:r>
            <a:endParaRPr sz="3264"/>
          </a:p>
        </p:txBody>
      </p:sp>
      <p:sp>
        <p:nvSpPr>
          <p:cNvPr id="507" name="Google Shape;507;p35"/>
          <p:cNvSpPr txBox="1"/>
          <p:nvPr/>
        </p:nvSpPr>
        <p:spPr>
          <a:xfrm>
            <a:off x="475862" y="1927380"/>
            <a:ext cx="11457992" cy="3648522"/>
          </a:xfrm>
          <a:prstGeom prst="rect">
            <a:avLst/>
          </a:prstGeom>
          <a:noFill/>
          <a:ln>
            <a:noFill/>
          </a:ln>
        </p:spPr>
        <p:txBody>
          <a:bodyPr anchorCtr="0" anchor="t" bIns="0" lIns="0" spcFirstLastPara="1" rIns="0" wrap="square" tIns="11500">
            <a:spAutoFit/>
          </a:bodyPr>
          <a:lstStyle/>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It applies to slotted channel and works as follows.</a:t>
            </a:r>
            <a:endParaRPr sz="2902">
              <a:solidFill>
                <a:schemeClr val="dk1"/>
              </a:solidFill>
              <a:latin typeface="Times New Roman"/>
              <a:ea typeface="Times New Roman"/>
              <a:cs typeface="Times New Roman"/>
              <a:sym typeface="Times New Roman"/>
            </a:endParaRPr>
          </a:p>
          <a:p>
            <a:pPr indent="-457200" lvl="0" marL="468716" marR="4607" rtl="0" algn="l">
              <a:spcBef>
                <a:spcPts val="91"/>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 When a station becomes ready to send, it sense the  channel. </a:t>
            </a:r>
            <a:endParaRPr sz="2902">
              <a:solidFill>
                <a:schemeClr val="dk1"/>
              </a:solidFill>
              <a:latin typeface="Times New Roman"/>
              <a:ea typeface="Times New Roman"/>
              <a:cs typeface="Times New Roman"/>
              <a:sym typeface="Times New Roman"/>
            </a:endParaRPr>
          </a:p>
          <a:p>
            <a:pPr indent="-457200" lvl="0" marL="468716" marR="4607" rtl="0" algn="l">
              <a:spcBef>
                <a:spcPts val="91"/>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If it is idle, it transmits with a probability </a:t>
            </a:r>
            <a:r>
              <a:rPr lang="en-US" sz="2902">
                <a:solidFill>
                  <a:srgbClr val="FF3200"/>
                </a:solidFill>
                <a:latin typeface="Times New Roman"/>
                <a:ea typeface="Times New Roman"/>
                <a:cs typeface="Times New Roman"/>
                <a:sym typeface="Times New Roman"/>
              </a:rPr>
              <a:t>p</a:t>
            </a:r>
            <a:r>
              <a:rPr lang="en-US" sz="2902">
                <a:solidFill>
                  <a:schemeClr val="dk1"/>
                </a:solidFill>
                <a:latin typeface="Times New Roman"/>
                <a:ea typeface="Times New Roman"/>
                <a:cs typeface="Times New Roman"/>
                <a:sym typeface="Times New Roman"/>
              </a:rPr>
              <a:t>.</a:t>
            </a:r>
            <a:endParaRPr sz="2902">
              <a:solidFill>
                <a:schemeClr val="dk1"/>
              </a:solidFill>
              <a:latin typeface="Times New Roman"/>
              <a:ea typeface="Times New Roman"/>
              <a:cs typeface="Times New Roman"/>
              <a:sym typeface="Times New Roman"/>
            </a:endParaRPr>
          </a:p>
          <a:p>
            <a:pPr indent="-457200" lvl="0" marL="468716" marR="4607" rtl="0" algn="l">
              <a:spcBef>
                <a:spcPts val="91"/>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 With a probability </a:t>
            </a:r>
            <a:r>
              <a:rPr lang="en-US" sz="2902">
                <a:solidFill>
                  <a:srgbClr val="FF3200"/>
                </a:solidFill>
                <a:latin typeface="Times New Roman"/>
                <a:ea typeface="Times New Roman"/>
                <a:cs typeface="Times New Roman"/>
                <a:sym typeface="Times New Roman"/>
              </a:rPr>
              <a:t>q=1-p</a:t>
            </a:r>
            <a:r>
              <a:rPr lang="en-US" sz="2902">
                <a:solidFill>
                  <a:schemeClr val="dk1"/>
                </a:solidFill>
                <a:latin typeface="Times New Roman"/>
                <a:ea typeface="Times New Roman"/>
                <a:cs typeface="Times New Roman"/>
                <a:sym typeface="Times New Roman"/>
              </a:rPr>
              <a:t>, it defers until the next  slot.</a:t>
            </a:r>
            <a:endParaRPr sz="2902">
              <a:solidFill>
                <a:schemeClr val="dk1"/>
              </a:solidFill>
              <a:latin typeface="Times New Roman"/>
              <a:ea typeface="Times New Roman"/>
              <a:cs typeface="Times New Roman"/>
              <a:sym typeface="Times New Roman"/>
            </a:endParaRPr>
          </a:p>
          <a:p>
            <a:pPr indent="-457200" lvl="0" marL="468716" marR="4607" rtl="0" algn="l">
              <a:spcBef>
                <a:spcPts val="91"/>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 If that slot is also idle, it either transmits or  defers again, with probabilities </a:t>
            </a:r>
            <a:r>
              <a:rPr lang="en-US" sz="2902">
                <a:solidFill>
                  <a:srgbClr val="FF3200"/>
                </a:solidFill>
                <a:latin typeface="Times New Roman"/>
                <a:ea typeface="Times New Roman"/>
                <a:cs typeface="Times New Roman"/>
                <a:sym typeface="Times New Roman"/>
              </a:rPr>
              <a:t>p </a:t>
            </a:r>
            <a:r>
              <a:rPr lang="en-US" sz="2902">
                <a:solidFill>
                  <a:schemeClr val="dk1"/>
                </a:solidFill>
                <a:latin typeface="Times New Roman"/>
                <a:ea typeface="Times New Roman"/>
                <a:cs typeface="Times New Roman"/>
                <a:sym typeface="Times New Roman"/>
              </a:rPr>
              <a:t>and </a:t>
            </a:r>
            <a:r>
              <a:rPr lang="en-US" sz="2902">
                <a:solidFill>
                  <a:srgbClr val="FF3200"/>
                </a:solidFill>
                <a:latin typeface="Times New Roman"/>
                <a:ea typeface="Times New Roman"/>
                <a:cs typeface="Times New Roman"/>
                <a:sym typeface="Times New Roman"/>
              </a:rPr>
              <a:t>q</a:t>
            </a:r>
            <a:r>
              <a:rPr lang="en-US" sz="2902">
                <a:solidFill>
                  <a:schemeClr val="dk1"/>
                </a:solidFill>
                <a:latin typeface="Times New Roman"/>
                <a:ea typeface="Times New Roman"/>
                <a:cs typeface="Times New Roman"/>
                <a:sym typeface="Times New Roman"/>
              </a:rPr>
              <a:t>.	</a:t>
            </a:r>
            <a:endParaRPr sz="2902">
              <a:solidFill>
                <a:schemeClr val="dk1"/>
              </a:solidFill>
              <a:latin typeface="Times New Roman"/>
              <a:ea typeface="Times New Roman"/>
              <a:cs typeface="Times New Roman"/>
              <a:sym typeface="Times New Roman"/>
            </a:endParaRPr>
          </a:p>
          <a:p>
            <a:pPr indent="-457200" lvl="0" marL="468716" marR="4607" rtl="0" algn="l">
              <a:spcBef>
                <a:spcPts val="91"/>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This  process is repeated until either the frame has been  transmitted or another station has begun  transmitting.</a:t>
            </a:r>
            <a:endParaRPr sz="2902">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3" name="Google Shape;513;p36"/>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514" name="Google Shape;514;p36"/>
          <p:cNvPicPr preferRelativeResize="0"/>
          <p:nvPr/>
        </p:nvPicPr>
        <p:blipFill rotWithShape="1">
          <a:blip r:embed="rId3">
            <a:alphaModFix/>
          </a:blip>
          <a:srcRect b="0" l="0" r="0" t="0"/>
          <a:stretch/>
        </p:blipFill>
        <p:spPr>
          <a:xfrm>
            <a:off x="625152" y="365125"/>
            <a:ext cx="9587800" cy="59143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20" name="Google Shape;520;p37"/>
          <p:cNvPicPr preferRelativeResize="0"/>
          <p:nvPr>
            <p:ph idx="1" type="body"/>
          </p:nvPr>
        </p:nvPicPr>
        <p:blipFill rotWithShape="1">
          <a:blip r:embed="rId3">
            <a:alphaModFix/>
          </a:blip>
          <a:srcRect b="0" l="0" r="0" t="0"/>
          <a:stretch/>
        </p:blipFill>
        <p:spPr>
          <a:xfrm>
            <a:off x="373224" y="136525"/>
            <a:ext cx="10655559" cy="6977266"/>
          </a:xfrm>
          <a:prstGeom prst="rect">
            <a:avLst/>
          </a:prstGeom>
          <a:noFill/>
          <a:ln>
            <a:noFill/>
          </a:ln>
        </p:spPr>
      </p:pic>
      <p:sp>
        <p:nvSpPr>
          <p:cNvPr id="521" name="Google Shape;52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522" name="Google Shape;52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23" name="Google Shape;52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8"/>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529" name="Google Shape;529;p38"/>
          <p:cNvSpPr txBox="1"/>
          <p:nvPr/>
        </p:nvSpPr>
        <p:spPr>
          <a:xfrm>
            <a:off x="727788" y="262113"/>
            <a:ext cx="9145171" cy="6508985"/>
          </a:xfrm>
          <a:prstGeom prst="rect">
            <a:avLst/>
          </a:prstGeom>
          <a:noFill/>
          <a:ln>
            <a:noFill/>
          </a:ln>
        </p:spPr>
        <p:txBody>
          <a:bodyPr anchorCtr="0" anchor="t" bIns="0" lIns="0" spcFirstLastPara="1" rIns="0" wrap="square" tIns="11500">
            <a:spAutoFit/>
          </a:bodyPr>
          <a:lstStyle/>
          <a:p>
            <a:pPr indent="0" lvl="0" marL="66219" marR="0" rtl="0" algn="ctr">
              <a:spcBef>
                <a:spcPts val="0"/>
              </a:spcBef>
              <a:spcAft>
                <a:spcPts val="0"/>
              </a:spcAft>
              <a:buNone/>
            </a:pPr>
            <a:r>
              <a:rPr lang="en-US" sz="2902">
                <a:solidFill>
                  <a:srgbClr val="FF3200"/>
                </a:solidFill>
                <a:latin typeface="Times New Roman"/>
                <a:ea typeface="Times New Roman"/>
                <a:cs typeface="Times New Roman"/>
                <a:sym typeface="Times New Roman"/>
              </a:rPr>
              <a:t>CSMA with Collision Detection(1)</a:t>
            </a:r>
            <a:endParaRPr sz="2902">
              <a:solidFill>
                <a:schemeClr val="dk1"/>
              </a:solidFill>
              <a:latin typeface="Times New Roman"/>
              <a:ea typeface="Times New Roman"/>
              <a:cs typeface="Times New Roman"/>
              <a:sym typeface="Times New Roman"/>
            </a:endParaRPr>
          </a:p>
          <a:p>
            <a:pPr indent="0" lvl="0" marL="0" marR="0" rtl="0" algn="l">
              <a:spcBef>
                <a:spcPts val="5"/>
              </a:spcBef>
              <a:spcAft>
                <a:spcPts val="0"/>
              </a:spcAft>
              <a:buNone/>
            </a:pPr>
            <a:r>
              <a:t/>
            </a:r>
            <a:endParaRPr sz="2494">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Another improvement over ALOHA is for station to  abort their transmissions as soon as they detect a  collision.</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 In other words, if two stations sense the  channel to be idle and begin transmitting  simultaneously, they will both detect the collision  almost immediately. </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Rather than finish transmitting  their frames, which are irretrievably garbled  anyway, they should abruptly stop transmitting as  soon as the collision is detected.</a:t>
            </a:r>
            <a:endParaRPr sz="2902">
              <a:solidFill>
                <a:schemeClr val="dk1"/>
              </a:solidFill>
              <a:latin typeface="Times New Roman"/>
              <a:ea typeface="Times New Roman"/>
              <a:cs typeface="Times New Roman"/>
              <a:sym typeface="Times New Roman"/>
            </a:endParaRPr>
          </a:p>
          <a:p>
            <a:pPr indent="-457200" lvl="0" marL="468716" marR="4607" rtl="0" algn="l">
              <a:spcBef>
                <a:spcPts val="0"/>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 Quickly  terminating damaged frames saves time and  bandwidth.</a:t>
            </a:r>
            <a:endParaRPr sz="2902">
              <a:solidFill>
                <a:schemeClr val="dk1"/>
              </a:solidFill>
              <a:latin typeface="Times New Roman"/>
              <a:ea typeface="Times New Roman"/>
              <a:cs typeface="Times New Roman"/>
              <a:sym typeface="Times New Roman"/>
            </a:endParaRPr>
          </a:p>
          <a:p>
            <a:pPr indent="-457200" lvl="0" marL="468716" marR="226296" rtl="0" algn="l">
              <a:spcBef>
                <a:spcPts val="2435"/>
              </a:spcBef>
              <a:spcAft>
                <a:spcPts val="0"/>
              </a:spcAft>
              <a:buClr>
                <a:schemeClr val="dk1"/>
              </a:buClr>
              <a:buSzPts val="2902"/>
              <a:buFont typeface="Arial"/>
              <a:buChar char="•"/>
            </a:pPr>
            <a:r>
              <a:rPr lang="en-US" sz="2902">
                <a:solidFill>
                  <a:schemeClr val="dk1"/>
                </a:solidFill>
                <a:latin typeface="Times New Roman"/>
                <a:ea typeface="Times New Roman"/>
                <a:cs typeface="Times New Roman"/>
                <a:sym typeface="Times New Roman"/>
              </a:rPr>
              <a:t>This protocol is widely used on LANs in the MAC  sublayer.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ph type="title"/>
          </p:nvPr>
        </p:nvSpPr>
        <p:spPr>
          <a:xfrm>
            <a:off x="2445309" y="135488"/>
            <a:ext cx="7289288" cy="1365845"/>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CSMA with Collision Detection (2)</a:t>
            </a:r>
            <a:endParaRPr/>
          </a:p>
        </p:txBody>
      </p:sp>
      <p:sp>
        <p:nvSpPr>
          <p:cNvPr id="535" name="Google Shape;535;p39"/>
          <p:cNvSpPr txBox="1"/>
          <p:nvPr/>
        </p:nvSpPr>
        <p:spPr>
          <a:xfrm>
            <a:off x="4036177" y="4849274"/>
            <a:ext cx="5784098" cy="681299"/>
          </a:xfrm>
          <a:prstGeom prst="rect">
            <a:avLst/>
          </a:prstGeom>
          <a:noFill/>
          <a:ln>
            <a:noFill/>
          </a:ln>
        </p:spPr>
        <p:txBody>
          <a:bodyPr anchorCtr="0" anchor="t" bIns="0" lIns="0" spcFirstLastPara="1" rIns="0" wrap="square" tIns="11500">
            <a:spAutoFit/>
          </a:bodyPr>
          <a:lstStyle/>
          <a:p>
            <a:pPr indent="0" lvl="0" marL="0" marR="0" rtl="0" algn="ctr">
              <a:spcBef>
                <a:spcPts val="0"/>
              </a:spcBef>
              <a:spcAft>
                <a:spcPts val="0"/>
              </a:spcAft>
              <a:buNone/>
            </a:pPr>
            <a:r>
              <a:rPr lang="en-US" sz="2176">
                <a:solidFill>
                  <a:schemeClr val="dk1"/>
                </a:solidFill>
                <a:latin typeface="Times New Roman"/>
                <a:ea typeface="Times New Roman"/>
                <a:cs typeface="Times New Roman"/>
                <a:sym typeface="Times New Roman"/>
              </a:rPr>
              <a:t>CSMA/CD can be in one of three states: </a:t>
            </a:r>
            <a:r>
              <a:rPr lang="en-US" sz="2176">
                <a:solidFill>
                  <a:schemeClr val="dk1"/>
                </a:solidFill>
                <a:highlight>
                  <a:srgbClr val="FFFF00"/>
                </a:highlight>
                <a:latin typeface="Times New Roman"/>
                <a:ea typeface="Times New Roman"/>
                <a:cs typeface="Times New Roman"/>
                <a:sym typeface="Times New Roman"/>
              </a:rPr>
              <a:t>contention,</a:t>
            </a:r>
            <a:endParaRPr sz="2176">
              <a:solidFill>
                <a:schemeClr val="dk1"/>
              </a:solidFill>
              <a:highlight>
                <a:srgbClr val="FFFF00"/>
              </a:highlight>
              <a:latin typeface="Times New Roman"/>
              <a:ea typeface="Times New Roman"/>
              <a:cs typeface="Times New Roman"/>
              <a:sym typeface="Times New Roman"/>
            </a:endParaRPr>
          </a:p>
          <a:p>
            <a:pPr indent="0" lvl="0" marL="553361" marR="0" rtl="0" algn="ctr">
              <a:spcBef>
                <a:spcPts val="0"/>
              </a:spcBef>
              <a:spcAft>
                <a:spcPts val="0"/>
              </a:spcAft>
              <a:buNone/>
            </a:pPr>
            <a:r>
              <a:rPr lang="en-US" sz="2176">
                <a:solidFill>
                  <a:schemeClr val="dk1"/>
                </a:solidFill>
                <a:highlight>
                  <a:srgbClr val="FFFF00"/>
                </a:highlight>
                <a:latin typeface="Times New Roman"/>
                <a:ea typeface="Times New Roman"/>
                <a:cs typeface="Times New Roman"/>
                <a:sym typeface="Times New Roman"/>
              </a:rPr>
              <a:t>transmission, or idle.</a:t>
            </a:r>
            <a:endParaRPr sz="2176">
              <a:solidFill>
                <a:schemeClr val="dk1"/>
              </a:solidFill>
              <a:highlight>
                <a:srgbClr val="FFFF00"/>
              </a:highlight>
              <a:latin typeface="Times New Roman"/>
              <a:ea typeface="Times New Roman"/>
              <a:cs typeface="Times New Roman"/>
              <a:sym typeface="Times New Roman"/>
            </a:endParaRPr>
          </a:p>
        </p:txBody>
      </p:sp>
      <p:pic>
        <p:nvPicPr>
          <p:cNvPr id="536" name="Google Shape;536;p39"/>
          <p:cNvPicPr preferRelativeResize="0"/>
          <p:nvPr/>
        </p:nvPicPr>
        <p:blipFill rotWithShape="1">
          <a:blip r:embed="rId3">
            <a:alphaModFix/>
          </a:blip>
          <a:srcRect b="0" l="0" r="0" t="0"/>
          <a:stretch/>
        </p:blipFill>
        <p:spPr>
          <a:xfrm>
            <a:off x="2108717" y="1501333"/>
            <a:ext cx="8548941" cy="2916082"/>
          </a:xfrm>
          <a:prstGeom prst="rect">
            <a:avLst/>
          </a:prstGeom>
          <a:noFill/>
          <a:ln>
            <a:noFill/>
          </a:ln>
        </p:spPr>
      </p:pic>
      <p:sp>
        <p:nvSpPr>
          <p:cNvPr id="537" name="Google Shape;537;p39"/>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538" name="Google Shape;538;p39"/>
          <p:cNvSpPr txBox="1"/>
          <p:nvPr/>
        </p:nvSpPr>
        <p:spPr>
          <a:xfrm>
            <a:off x="1257300" y="5799182"/>
            <a:ext cx="1023801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arial"/>
                <a:ea typeface="arial"/>
                <a:cs typeface="arial"/>
                <a:sym typeface="arial"/>
              </a:rPr>
              <a:t>A contention period or contention slot is the minimum time a host must transmit such that it can be sure that no other host packets has been transmitting</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
          <p:cNvSpPr txBox="1"/>
          <p:nvPr/>
        </p:nvSpPr>
        <p:spPr>
          <a:xfrm>
            <a:off x="2291711" y="636624"/>
            <a:ext cx="7521919" cy="3293673"/>
          </a:xfrm>
          <a:prstGeom prst="rect">
            <a:avLst/>
          </a:prstGeom>
          <a:noFill/>
          <a:ln>
            <a:noFill/>
          </a:ln>
        </p:spPr>
        <p:txBody>
          <a:bodyPr anchorCtr="0" anchor="t" bIns="0" lIns="0" spcFirstLastPara="1" rIns="0" wrap="square" tIns="10350">
            <a:spAutoFit/>
          </a:bodyPr>
          <a:lstStyle/>
          <a:p>
            <a:pPr indent="0" lvl="0" marL="11516" marR="464685" rtl="0" algn="l">
              <a:lnSpc>
                <a:spcPct val="100200"/>
              </a:lnSpc>
              <a:spcBef>
                <a:spcPts val="0"/>
              </a:spcBef>
              <a:spcAft>
                <a:spcPts val="0"/>
              </a:spcAft>
              <a:buNone/>
            </a:pPr>
            <a:r>
              <a:rPr lang="en-US" sz="3264">
                <a:solidFill>
                  <a:schemeClr val="dk1"/>
                </a:solidFill>
                <a:latin typeface="Times New Roman"/>
                <a:ea typeface="Times New Roman"/>
                <a:cs typeface="Times New Roman"/>
                <a:sym typeface="Times New Roman"/>
              </a:rPr>
              <a:t>The protocols used to determine who goes  next on a multi-access channel belong to a  sublayer of the data link layer called the  MAC (</a:t>
            </a:r>
            <a:r>
              <a:rPr lang="en-US" sz="3264">
                <a:solidFill>
                  <a:srgbClr val="FF3200"/>
                </a:solidFill>
                <a:latin typeface="Times New Roman"/>
                <a:ea typeface="Times New Roman"/>
                <a:cs typeface="Times New Roman"/>
                <a:sym typeface="Times New Roman"/>
              </a:rPr>
              <a:t>Medium Access Control</a:t>
            </a:r>
            <a:r>
              <a:rPr lang="en-US" sz="3264">
                <a:solidFill>
                  <a:schemeClr val="dk1"/>
                </a:solidFill>
                <a:latin typeface="Times New Roman"/>
                <a:ea typeface="Times New Roman"/>
                <a:cs typeface="Times New Roman"/>
                <a:sym typeface="Times New Roman"/>
              </a:rPr>
              <a:t>) sublayer.</a:t>
            </a:r>
            <a:endParaRPr sz="3264">
              <a:solidFill>
                <a:schemeClr val="dk1"/>
              </a:solidFill>
              <a:latin typeface="Times New Roman"/>
              <a:ea typeface="Times New Roman"/>
              <a:cs typeface="Times New Roman"/>
              <a:sym typeface="Times New Roman"/>
            </a:endParaRPr>
          </a:p>
          <a:p>
            <a:pPr indent="0" lvl="0" marL="11516" marR="4607" rtl="0" algn="l">
              <a:spcBef>
                <a:spcPts val="2090"/>
              </a:spcBef>
              <a:spcAft>
                <a:spcPts val="0"/>
              </a:spcAft>
              <a:buNone/>
            </a:pPr>
            <a:r>
              <a:rPr lang="en-US" sz="3264">
                <a:solidFill>
                  <a:schemeClr val="dk1"/>
                </a:solidFill>
                <a:latin typeface="Times New Roman"/>
                <a:ea typeface="Times New Roman"/>
                <a:cs typeface="Times New Roman"/>
                <a:sym typeface="Times New Roman"/>
              </a:rPr>
              <a:t>Technically, the MAC sublayer is the bottom  part of </a:t>
            </a:r>
            <a:r>
              <a:rPr lang="en-US" sz="3264">
                <a:solidFill>
                  <a:srgbClr val="FF3200"/>
                </a:solidFill>
                <a:latin typeface="Times New Roman"/>
                <a:ea typeface="Times New Roman"/>
                <a:cs typeface="Times New Roman"/>
                <a:sym typeface="Times New Roman"/>
              </a:rPr>
              <a:t>the data link layer</a:t>
            </a:r>
            <a:r>
              <a:rPr lang="en-US" sz="3264">
                <a:solidFill>
                  <a:schemeClr val="dk1"/>
                </a:solidFill>
                <a:latin typeface="Times New Roman"/>
                <a:ea typeface="Times New Roman"/>
                <a:cs typeface="Times New Roman"/>
                <a:sym typeface="Times New Roman"/>
              </a:rPr>
              <a:t>.</a:t>
            </a:r>
            <a:endParaRPr sz="3264">
              <a:solidFill>
                <a:schemeClr val="dk1"/>
              </a:solidFill>
              <a:latin typeface="Times New Roman"/>
              <a:ea typeface="Times New Roman"/>
              <a:cs typeface="Times New Roman"/>
              <a:sym typeface="Times New Roman"/>
            </a:endParaRPr>
          </a:p>
        </p:txBody>
      </p:sp>
      <p:pic>
        <p:nvPicPr>
          <p:cNvPr id="277" name="Google Shape;277;p4"/>
          <p:cNvPicPr preferRelativeResize="0"/>
          <p:nvPr/>
        </p:nvPicPr>
        <p:blipFill rotWithShape="1">
          <a:blip r:embed="rId3">
            <a:alphaModFix/>
          </a:blip>
          <a:srcRect b="0" l="0" r="0" t="0"/>
          <a:stretch/>
        </p:blipFill>
        <p:spPr>
          <a:xfrm>
            <a:off x="2818901" y="4050539"/>
            <a:ext cx="6361627" cy="1987264"/>
          </a:xfrm>
          <a:prstGeom prst="rect">
            <a:avLst/>
          </a:prstGeom>
          <a:noFill/>
          <a:ln>
            <a:noFill/>
          </a:ln>
        </p:spPr>
      </p:pic>
      <p:sp>
        <p:nvSpPr>
          <p:cNvPr id="278" name="Google Shape;278;p4"/>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40"/>
          <p:cNvSpPr txBox="1"/>
          <p:nvPr>
            <p:ph type="title"/>
          </p:nvPr>
        </p:nvSpPr>
        <p:spPr>
          <a:xfrm>
            <a:off x="2189645" y="534898"/>
            <a:ext cx="7797736" cy="569214"/>
          </a:xfrm>
          <a:prstGeom prst="rect">
            <a:avLst/>
          </a:prstGeom>
          <a:noFill/>
          <a:ln>
            <a:noFill/>
          </a:ln>
        </p:spPr>
        <p:txBody>
          <a:bodyPr anchorCtr="0" anchor="ctr" bIns="0" lIns="0" spcFirstLastPara="1" rIns="0" wrap="square" tIns="10925">
            <a:spAutoFit/>
          </a:bodyPr>
          <a:lstStyle/>
          <a:p>
            <a:pPr indent="0" lvl="0" marL="11516" rtl="0" algn="l">
              <a:lnSpc>
                <a:spcPct val="100000"/>
              </a:lnSpc>
              <a:spcBef>
                <a:spcPts val="0"/>
              </a:spcBef>
              <a:spcAft>
                <a:spcPts val="0"/>
              </a:spcAft>
              <a:buClr>
                <a:schemeClr val="dk1"/>
              </a:buClr>
              <a:buSzPts val="3627"/>
              <a:buFont typeface="Calibri"/>
              <a:buNone/>
            </a:pPr>
            <a:r>
              <a:rPr lang="en-US" sz="3627"/>
              <a:t>CSMA PROTOCOLS’ PERFORMANCE</a:t>
            </a:r>
            <a:endParaRPr sz="3627"/>
          </a:p>
        </p:txBody>
      </p:sp>
      <p:sp>
        <p:nvSpPr>
          <p:cNvPr id="544" name="Google Shape;544;p40"/>
          <p:cNvSpPr txBox="1"/>
          <p:nvPr/>
        </p:nvSpPr>
        <p:spPr>
          <a:xfrm>
            <a:off x="2583506" y="5119717"/>
            <a:ext cx="6786598" cy="681299"/>
          </a:xfrm>
          <a:prstGeom prst="rect">
            <a:avLst/>
          </a:prstGeom>
          <a:noFill/>
          <a:ln>
            <a:noFill/>
          </a:ln>
        </p:spPr>
        <p:txBody>
          <a:bodyPr anchorCtr="0" anchor="t" bIns="0" lIns="0" spcFirstLastPara="1" rIns="0" wrap="square" tIns="11500">
            <a:spAutoFit/>
          </a:bodyPr>
          <a:lstStyle/>
          <a:p>
            <a:pPr indent="0" lvl="0" marL="0" marR="0" rtl="0" algn="ctr">
              <a:spcBef>
                <a:spcPts val="0"/>
              </a:spcBef>
              <a:spcAft>
                <a:spcPts val="0"/>
              </a:spcAft>
              <a:buNone/>
            </a:pPr>
            <a:r>
              <a:rPr lang="en-US" sz="2176">
                <a:solidFill>
                  <a:schemeClr val="dk1"/>
                </a:solidFill>
                <a:latin typeface="Times New Roman"/>
                <a:ea typeface="Times New Roman"/>
                <a:cs typeface="Times New Roman"/>
                <a:sym typeface="Times New Roman"/>
              </a:rPr>
              <a:t>Comparison of the channel utilization versus load for various</a:t>
            </a:r>
            <a:endParaRPr sz="2176">
              <a:solidFill>
                <a:schemeClr val="dk1"/>
              </a:solidFill>
              <a:latin typeface="Times New Roman"/>
              <a:ea typeface="Times New Roman"/>
              <a:cs typeface="Times New Roman"/>
              <a:sym typeface="Times New Roman"/>
            </a:endParaRPr>
          </a:p>
          <a:p>
            <a:pPr indent="0" lvl="0" marL="552785" marR="0" rtl="0" algn="ctr">
              <a:spcBef>
                <a:spcPts val="0"/>
              </a:spcBef>
              <a:spcAft>
                <a:spcPts val="0"/>
              </a:spcAft>
              <a:buNone/>
            </a:pPr>
            <a:r>
              <a:rPr lang="en-US" sz="2176">
                <a:solidFill>
                  <a:schemeClr val="dk1"/>
                </a:solidFill>
                <a:latin typeface="Times New Roman"/>
                <a:ea typeface="Times New Roman"/>
                <a:cs typeface="Times New Roman"/>
                <a:sym typeface="Times New Roman"/>
              </a:rPr>
              <a:t>random access protocols.</a:t>
            </a:r>
            <a:endParaRPr sz="2176">
              <a:solidFill>
                <a:schemeClr val="dk1"/>
              </a:solidFill>
              <a:latin typeface="Times New Roman"/>
              <a:ea typeface="Times New Roman"/>
              <a:cs typeface="Times New Roman"/>
              <a:sym typeface="Times New Roman"/>
            </a:endParaRPr>
          </a:p>
        </p:txBody>
      </p:sp>
      <p:pic>
        <p:nvPicPr>
          <p:cNvPr id="545" name="Google Shape;545;p40"/>
          <p:cNvPicPr preferRelativeResize="0"/>
          <p:nvPr/>
        </p:nvPicPr>
        <p:blipFill rotWithShape="1">
          <a:blip r:embed="rId3">
            <a:alphaModFix/>
          </a:blip>
          <a:srcRect b="0" l="0" r="0" t="0"/>
          <a:stretch/>
        </p:blipFill>
        <p:spPr>
          <a:xfrm>
            <a:off x="2780206" y="1463500"/>
            <a:ext cx="6666598" cy="3174373"/>
          </a:xfrm>
          <a:prstGeom prst="rect">
            <a:avLst/>
          </a:prstGeom>
          <a:noFill/>
          <a:ln>
            <a:noFill/>
          </a:ln>
        </p:spPr>
      </p:pic>
      <p:sp>
        <p:nvSpPr>
          <p:cNvPr id="546" name="Google Shape;546;p40"/>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52" name="Google Shape;552;p41"/>
          <p:cNvPicPr preferRelativeResize="0"/>
          <p:nvPr>
            <p:ph idx="1" type="body"/>
          </p:nvPr>
        </p:nvPicPr>
        <p:blipFill rotWithShape="1">
          <a:blip r:embed="rId3">
            <a:alphaModFix/>
          </a:blip>
          <a:srcRect b="0" l="0" r="0" t="0"/>
          <a:stretch/>
        </p:blipFill>
        <p:spPr>
          <a:xfrm>
            <a:off x="838200" y="942343"/>
            <a:ext cx="9561371" cy="4973314"/>
          </a:xfrm>
          <a:prstGeom prst="rect">
            <a:avLst/>
          </a:prstGeom>
          <a:noFill/>
          <a:ln>
            <a:noFill/>
          </a:ln>
        </p:spPr>
      </p:pic>
      <p:sp>
        <p:nvSpPr>
          <p:cNvPr id="553" name="Google Shape;55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554" name="Google Shape;55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55" name="Google Shape;55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2"/>
          <p:cNvSpPr txBox="1"/>
          <p:nvPr>
            <p:ph type="title"/>
          </p:nvPr>
        </p:nvSpPr>
        <p:spPr>
          <a:xfrm>
            <a:off x="601213" y="509750"/>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sz="4400">
                <a:latin typeface="Times New Roman"/>
                <a:ea typeface="Times New Roman"/>
                <a:cs typeface="Times New Roman"/>
                <a:sym typeface="Times New Roman"/>
              </a:rPr>
              <a:t>CSMA with Collision Avoidance (CSMA/CA)</a:t>
            </a:r>
            <a:br>
              <a:rPr lang="en-US" sz="4400">
                <a:latin typeface="Times New Roman"/>
                <a:ea typeface="Times New Roman"/>
                <a:cs typeface="Times New Roman"/>
                <a:sym typeface="Times New Roman"/>
              </a:rPr>
            </a:br>
            <a:endParaRPr/>
          </a:p>
        </p:txBody>
      </p:sp>
      <p:pic>
        <p:nvPicPr>
          <p:cNvPr id="561" name="Google Shape;561;p42"/>
          <p:cNvPicPr preferRelativeResize="0"/>
          <p:nvPr>
            <p:ph idx="1" type="body"/>
          </p:nvPr>
        </p:nvPicPr>
        <p:blipFill rotWithShape="1">
          <a:blip r:embed="rId3">
            <a:alphaModFix/>
          </a:blip>
          <a:srcRect b="0" l="0" r="0" t="0"/>
          <a:stretch/>
        </p:blipFill>
        <p:spPr>
          <a:xfrm>
            <a:off x="838200" y="1472292"/>
            <a:ext cx="9630048" cy="5066620"/>
          </a:xfrm>
          <a:prstGeom prst="rect">
            <a:avLst/>
          </a:prstGeom>
          <a:noFill/>
          <a:ln>
            <a:noFill/>
          </a:ln>
        </p:spPr>
      </p:pic>
      <p:sp>
        <p:nvSpPr>
          <p:cNvPr id="562" name="Google Shape;5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563" name="Google Shape;5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64" name="Google Shape;5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70" name="Google Shape;570;p43"/>
          <p:cNvPicPr preferRelativeResize="0"/>
          <p:nvPr>
            <p:ph idx="1" type="body"/>
          </p:nvPr>
        </p:nvPicPr>
        <p:blipFill rotWithShape="1">
          <a:blip r:embed="rId3">
            <a:alphaModFix/>
          </a:blip>
          <a:srcRect b="0" l="0" r="0" t="0"/>
          <a:stretch/>
        </p:blipFill>
        <p:spPr>
          <a:xfrm>
            <a:off x="838200" y="2418535"/>
            <a:ext cx="10515600" cy="1392701"/>
          </a:xfrm>
          <a:prstGeom prst="rect">
            <a:avLst/>
          </a:prstGeom>
          <a:noFill/>
          <a:ln>
            <a:noFill/>
          </a:ln>
        </p:spPr>
      </p:pic>
      <p:sp>
        <p:nvSpPr>
          <p:cNvPr id="571" name="Google Shape;57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572" name="Google Shape;57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73" name="Google Shape;57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579" name="Google Shape;579;p44"/>
          <p:cNvSpPr txBox="1"/>
          <p:nvPr>
            <p:ph type="title"/>
          </p:nvPr>
        </p:nvSpPr>
        <p:spPr>
          <a:xfrm>
            <a:off x="1713522" y="539356"/>
            <a:ext cx="5710969"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Collision-Free Protocols </a:t>
            </a:r>
            <a:endParaRPr/>
          </a:p>
        </p:txBody>
      </p:sp>
      <p:sp>
        <p:nvSpPr>
          <p:cNvPr id="580" name="Google Shape;580;p44"/>
          <p:cNvSpPr txBox="1"/>
          <p:nvPr>
            <p:ph idx="1" type="body"/>
          </p:nvPr>
        </p:nvSpPr>
        <p:spPr>
          <a:xfrm>
            <a:off x="1139940" y="1805586"/>
            <a:ext cx="9535557" cy="4277109"/>
          </a:xfrm>
          <a:prstGeom prst="rect">
            <a:avLst/>
          </a:prstGeom>
          <a:noFill/>
          <a:ln>
            <a:noFill/>
          </a:ln>
        </p:spPr>
        <p:txBody>
          <a:bodyPr anchorCtr="0" anchor="t" bIns="0" lIns="0" spcFirstLastPara="1" rIns="0" wrap="square" tIns="230650">
            <a:spAutoFit/>
          </a:bodyPr>
          <a:lstStyle/>
          <a:p>
            <a:pPr indent="-19578" lvl="0" marL="19578" marR="4607" rtl="0" algn="l">
              <a:lnSpc>
                <a:spcPct val="100099"/>
              </a:lnSpc>
              <a:spcBef>
                <a:spcPts val="0"/>
              </a:spcBef>
              <a:spcAft>
                <a:spcPts val="0"/>
              </a:spcAft>
              <a:buClr>
                <a:schemeClr val="dk1"/>
              </a:buClr>
              <a:buSzPts val="3264"/>
              <a:buChar char="•"/>
            </a:pPr>
            <a:r>
              <a:rPr lang="en-US" sz="3264"/>
              <a:t>Although collisions do not occur with  CSMA/CD once a station has unambiguously  captured the channel, they can still occur  during the contention period.</a:t>
            </a:r>
            <a:endParaRPr sz="3264"/>
          </a:p>
          <a:p>
            <a:pPr indent="187686" lvl="0" marL="19578" marR="4607" rtl="0" algn="l">
              <a:lnSpc>
                <a:spcPct val="100099"/>
              </a:lnSpc>
              <a:spcBef>
                <a:spcPts val="86"/>
              </a:spcBef>
              <a:spcAft>
                <a:spcPts val="0"/>
              </a:spcAft>
              <a:buClr>
                <a:schemeClr val="dk1"/>
              </a:buClr>
              <a:buSzPts val="3264"/>
              <a:buNone/>
            </a:pPr>
            <a:r>
              <a:t/>
            </a:r>
            <a:endParaRPr sz="3264"/>
          </a:p>
          <a:p>
            <a:pPr indent="-19578" lvl="0" marL="19578" marR="4607" rtl="0" algn="l">
              <a:lnSpc>
                <a:spcPct val="100099"/>
              </a:lnSpc>
              <a:spcBef>
                <a:spcPts val="86"/>
              </a:spcBef>
              <a:spcAft>
                <a:spcPts val="0"/>
              </a:spcAft>
              <a:buClr>
                <a:schemeClr val="dk1"/>
              </a:buClr>
              <a:buSzPts val="3264"/>
              <a:buChar char="•"/>
            </a:pPr>
            <a:r>
              <a:rPr lang="en-US" sz="3264"/>
              <a:t> These collisions  adversely affect the system performance,  especially when the cable is long and the  frames are short. And CSMA/CD is not  universally applicable.</a:t>
            </a:r>
            <a:endParaRPr sz="3264"/>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p4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12.</a:t>
            </a: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cxnSp>
        <p:nvCxnSpPr>
          <p:cNvPr id="587" name="Google Shape;587;p45"/>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88" name="Google Shape;588;p45"/>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89" name="Google Shape;589;p45"/>
          <p:cNvSpPr txBox="1"/>
          <p:nvPr/>
        </p:nvSpPr>
        <p:spPr>
          <a:xfrm>
            <a:off x="1828800" y="381001"/>
            <a:ext cx="38867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Calibri"/>
                <a:ea typeface="Calibri"/>
                <a:cs typeface="Calibri"/>
                <a:sym typeface="Calibri"/>
              </a:rPr>
              <a:t>Figure 12.16  </a:t>
            </a:r>
            <a:r>
              <a:rPr lang="en-US" sz="2000">
                <a:solidFill>
                  <a:schemeClr val="dk1"/>
                </a:solidFill>
                <a:latin typeface="Calibri"/>
                <a:ea typeface="Calibri"/>
                <a:cs typeface="Calibri"/>
                <a:sym typeface="Calibri"/>
              </a:rPr>
              <a:t>Timing in CSMA/CA</a:t>
            </a:r>
            <a:endParaRPr/>
          </a:p>
        </p:txBody>
      </p:sp>
      <p:cxnSp>
        <p:nvCxnSpPr>
          <p:cNvPr id="590" name="Google Shape;590;p45"/>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591" name="Google Shape;591;p45"/>
          <p:cNvPicPr preferRelativeResize="0"/>
          <p:nvPr/>
        </p:nvPicPr>
        <p:blipFill rotWithShape="1">
          <a:blip r:embed="rId3">
            <a:alphaModFix/>
          </a:blip>
          <a:srcRect b="0" l="0" r="0" t="0"/>
          <a:stretch/>
        </p:blipFill>
        <p:spPr>
          <a:xfrm>
            <a:off x="1776414" y="2438400"/>
            <a:ext cx="8510587" cy="19446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4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12.</a:t>
            </a: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98" name="Google Shape;598;p46"/>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99" name="Google Shape;599;p4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00" name="Google Shape;600;p46"/>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01" name="Google Shape;601;p4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02" name="Google Shape;602;p4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03" name="Google Shape;603;p46"/>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04" name="Google Shape;604;p4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605" name="Google Shape;605;p46"/>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606" name="Google Shape;606;p46"/>
          <p:cNvCxnSpPr/>
          <p:nvPr/>
        </p:nvCxnSpPr>
        <p:spPr>
          <a:xfrm>
            <a:off x="1982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607" name="Google Shape;607;p46"/>
          <p:cNvSpPr/>
          <p:nvPr/>
        </p:nvSpPr>
        <p:spPr>
          <a:xfrm>
            <a:off x="2019300" y="2759075"/>
            <a:ext cx="8077200" cy="106680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In CSMA/CA, the IFS can also be used to define the priority of a station or a frame.</a:t>
            </a:r>
            <a:endParaRPr/>
          </a:p>
        </p:txBody>
      </p:sp>
      <p:grpSp>
        <p:nvGrpSpPr>
          <p:cNvPr id="608" name="Google Shape;608;p46"/>
          <p:cNvGrpSpPr/>
          <p:nvPr/>
        </p:nvGrpSpPr>
        <p:grpSpPr>
          <a:xfrm>
            <a:off x="1981200" y="1981200"/>
            <a:ext cx="1143000" cy="566738"/>
            <a:chOff x="1200" y="1248"/>
            <a:chExt cx="720" cy="357"/>
          </a:xfrm>
        </p:grpSpPr>
        <p:pic>
          <p:nvPicPr>
            <p:cNvPr id="609" name="Google Shape;609;p4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610" name="Google Shape;610;p46"/>
            <p:cNvSpPr txBox="1"/>
            <p:nvPr/>
          </p:nvSpPr>
          <p:spPr>
            <a:xfrm>
              <a:off x="1284" y="1248"/>
              <a:ext cx="40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hlink"/>
                  </a:solidFill>
                  <a:latin typeface="Calibri"/>
                  <a:ea typeface="Calibri"/>
                  <a:cs typeface="Calibri"/>
                  <a:sym typeface="Calibri"/>
                </a:rPr>
                <a:t>Note</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12.</a:t>
            </a: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17" name="Google Shape;617;p47"/>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18" name="Google Shape;618;p4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19" name="Google Shape;619;p47"/>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20" name="Google Shape;620;p4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21" name="Google Shape;621;p4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22" name="Google Shape;622;p47"/>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623" name="Google Shape;623;p4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624" name="Google Shape;624;p47"/>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625" name="Google Shape;625;p47"/>
          <p:cNvCxnSpPr/>
          <p:nvPr/>
        </p:nvCxnSpPr>
        <p:spPr>
          <a:xfrm>
            <a:off x="1982788" y="5410200"/>
            <a:ext cx="8153400" cy="0"/>
          </a:xfrm>
          <a:prstGeom prst="straightConnector1">
            <a:avLst/>
          </a:prstGeom>
          <a:noFill/>
          <a:ln cap="flat" cmpd="sng" w="76200">
            <a:solidFill>
              <a:srgbClr val="009900"/>
            </a:solidFill>
            <a:prstDash val="solid"/>
            <a:round/>
            <a:headEnd len="med" w="med" type="none"/>
            <a:tailEnd len="med" w="med" type="none"/>
          </a:ln>
        </p:spPr>
      </p:cxnSp>
      <p:sp>
        <p:nvSpPr>
          <p:cNvPr id="626" name="Google Shape;626;p47"/>
          <p:cNvSpPr/>
          <p:nvPr/>
        </p:nvSpPr>
        <p:spPr>
          <a:xfrm>
            <a:off x="2019300" y="2759076"/>
            <a:ext cx="8077200" cy="255454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In CSMA/CA, if the station finds the channel busy, it does not restart the timer of the contention window;</a:t>
            </a:r>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it stops the timer and restarts it when the channel becomes idle.</a:t>
            </a:r>
            <a:endParaRPr/>
          </a:p>
        </p:txBody>
      </p:sp>
      <p:grpSp>
        <p:nvGrpSpPr>
          <p:cNvPr id="627" name="Google Shape;627;p47"/>
          <p:cNvGrpSpPr/>
          <p:nvPr/>
        </p:nvGrpSpPr>
        <p:grpSpPr>
          <a:xfrm>
            <a:off x="1981200" y="1981200"/>
            <a:ext cx="1143000" cy="566738"/>
            <a:chOff x="1200" y="1248"/>
            <a:chExt cx="720" cy="357"/>
          </a:xfrm>
        </p:grpSpPr>
        <p:pic>
          <p:nvPicPr>
            <p:cNvPr id="628" name="Google Shape;628;p4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629" name="Google Shape;629;p47"/>
            <p:cNvSpPr txBox="1"/>
            <p:nvPr/>
          </p:nvSpPr>
          <p:spPr>
            <a:xfrm>
              <a:off x="1284" y="1248"/>
              <a:ext cx="40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hlink"/>
                  </a:solidFill>
                  <a:latin typeface="Calibri"/>
                  <a:ea typeface="Calibri"/>
                  <a:cs typeface="Calibri"/>
                  <a:sym typeface="Calibri"/>
                </a:rPr>
                <a:t>Note</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8"/>
          <p:cNvSpPr txBox="1"/>
          <p:nvPr>
            <p:ph type="title"/>
          </p:nvPr>
        </p:nvSpPr>
        <p:spPr>
          <a:xfrm>
            <a:off x="751115" y="737118"/>
            <a:ext cx="837088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Collision avoidance mechanisms</a:t>
            </a:r>
            <a:endParaRPr/>
          </a:p>
        </p:txBody>
      </p:sp>
      <p:sp>
        <p:nvSpPr>
          <p:cNvPr id="635" name="Google Shape;635;p48"/>
          <p:cNvSpPr txBox="1"/>
          <p:nvPr>
            <p:ph idx="1" type="body"/>
          </p:nvPr>
        </p:nvSpPr>
        <p:spPr>
          <a:xfrm>
            <a:off x="978418" y="2281076"/>
            <a:ext cx="7772400" cy="3839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Problem:</a:t>
            </a:r>
            <a:r>
              <a:rPr lang="en-US" sz="2000"/>
              <a:t> </a:t>
            </a:r>
            <a:endParaRPr/>
          </a:p>
          <a:p>
            <a:pPr indent="-228600" lvl="1" marL="685800" rtl="0" algn="l">
              <a:lnSpc>
                <a:spcPct val="90000"/>
              </a:lnSpc>
              <a:spcBef>
                <a:spcPts val="500"/>
              </a:spcBef>
              <a:spcAft>
                <a:spcPts val="0"/>
              </a:spcAft>
              <a:buClr>
                <a:schemeClr val="dk1"/>
              </a:buClr>
              <a:buSzPts val="2000"/>
              <a:buChar char="•"/>
            </a:pPr>
            <a:r>
              <a:rPr lang="en-US" sz="2000"/>
              <a:t>two nodes, hidden from each other, transmit complete frames to base station</a:t>
            </a:r>
            <a:endParaRPr/>
          </a:p>
          <a:p>
            <a:pPr indent="-228600" lvl="1" marL="685800" rtl="0" algn="l">
              <a:lnSpc>
                <a:spcPct val="90000"/>
              </a:lnSpc>
              <a:spcBef>
                <a:spcPts val="500"/>
              </a:spcBef>
              <a:spcAft>
                <a:spcPts val="0"/>
              </a:spcAft>
              <a:buClr>
                <a:schemeClr val="dk1"/>
              </a:buClr>
              <a:buSzPts val="2000"/>
              <a:buChar char="•"/>
            </a:pPr>
            <a:r>
              <a:rPr lang="en-US" sz="2000"/>
              <a:t>wasted bandwidth for long duration !</a:t>
            </a:r>
            <a:endParaRPr/>
          </a:p>
          <a:p>
            <a:pPr indent="-228600" lvl="0" marL="228600" rtl="0" algn="l">
              <a:lnSpc>
                <a:spcPct val="90000"/>
              </a:lnSpc>
              <a:spcBef>
                <a:spcPts val="1000"/>
              </a:spcBef>
              <a:spcAft>
                <a:spcPts val="0"/>
              </a:spcAft>
              <a:buClr>
                <a:schemeClr val="dk1"/>
              </a:buClr>
              <a:buSzPts val="2400"/>
              <a:buChar char="•"/>
            </a:pPr>
            <a:r>
              <a:rPr lang="en-US" sz="2400"/>
              <a:t>Solution: </a:t>
            </a:r>
            <a:endParaRPr/>
          </a:p>
          <a:p>
            <a:pPr indent="-228600" lvl="1" marL="685800" rtl="0" algn="l">
              <a:lnSpc>
                <a:spcPct val="90000"/>
              </a:lnSpc>
              <a:spcBef>
                <a:spcPts val="500"/>
              </a:spcBef>
              <a:spcAft>
                <a:spcPts val="0"/>
              </a:spcAft>
              <a:buClr>
                <a:schemeClr val="dk1"/>
              </a:buClr>
              <a:buSzPts val="2400"/>
              <a:buChar char="•"/>
            </a:pPr>
            <a:r>
              <a:rPr lang="en-US"/>
              <a:t>small reservation packets</a:t>
            </a:r>
            <a:endParaRPr/>
          </a:p>
          <a:p>
            <a:pPr indent="-228600" lvl="1" marL="685800" rtl="0" algn="l">
              <a:lnSpc>
                <a:spcPct val="90000"/>
              </a:lnSpc>
              <a:spcBef>
                <a:spcPts val="500"/>
              </a:spcBef>
              <a:spcAft>
                <a:spcPts val="0"/>
              </a:spcAft>
              <a:buClr>
                <a:schemeClr val="dk1"/>
              </a:buClr>
              <a:buSzPts val="2400"/>
              <a:buChar char="•"/>
            </a:pPr>
            <a:r>
              <a:rPr lang="en-US"/>
              <a:t>nodes track reservation interval  with internal “network allocation vector” (NAV)</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9"/>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641" name="Google Shape;641;p49"/>
          <p:cNvSpPr txBox="1"/>
          <p:nvPr/>
        </p:nvSpPr>
        <p:spPr>
          <a:xfrm>
            <a:off x="2250452" y="1550103"/>
            <a:ext cx="7670480" cy="3860178"/>
          </a:xfrm>
          <a:prstGeom prst="rect">
            <a:avLst/>
          </a:prstGeom>
          <a:noFill/>
          <a:ln>
            <a:noFill/>
          </a:ln>
        </p:spPr>
        <p:txBody>
          <a:bodyPr anchorCtr="0" anchor="t" bIns="0" lIns="0" spcFirstLastPara="1" rIns="0" wrap="square" tIns="10925">
            <a:spAutoFit/>
          </a:bodyPr>
          <a:lstStyle/>
          <a:p>
            <a:pPr indent="0" lvl="0" marL="11516" marR="4607"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In this section, we will examine two protocols  that resolve the contention for channel  without any collisions at all, not even during  the contention period.</a:t>
            </a:r>
            <a:endParaRPr sz="3264">
              <a:solidFill>
                <a:schemeClr val="dk1"/>
              </a:solidFill>
              <a:latin typeface="Times New Roman"/>
              <a:ea typeface="Times New Roman"/>
              <a:cs typeface="Times New Roman"/>
              <a:sym typeface="Times New Roman"/>
            </a:endParaRPr>
          </a:p>
          <a:p>
            <a:pPr indent="0" lvl="0" marL="0" marR="0" rtl="0" algn="l">
              <a:spcBef>
                <a:spcPts val="18"/>
              </a:spcBef>
              <a:spcAft>
                <a:spcPts val="0"/>
              </a:spcAft>
              <a:buNone/>
            </a:pPr>
            <a:r>
              <a:t/>
            </a:r>
            <a:endParaRPr sz="4761">
              <a:solidFill>
                <a:schemeClr val="dk1"/>
              </a:solidFill>
              <a:latin typeface="Times New Roman"/>
              <a:ea typeface="Times New Roman"/>
              <a:cs typeface="Times New Roman"/>
              <a:sym typeface="Times New Roman"/>
            </a:endParaRPr>
          </a:p>
          <a:p>
            <a:pPr indent="-449138" lvl="0" marL="460654" marR="0" rtl="0" algn="l">
              <a:spcBef>
                <a:spcPts val="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a bit-map protocol</a:t>
            </a:r>
            <a:endParaRPr sz="3264">
              <a:solidFill>
                <a:schemeClr val="dk1"/>
              </a:solidFill>
              <a:latin typeface="Times New Roman"/>
              <a:ea typeface="Times New Roman"/>
              <a:cs typeface="Times New Roman"/>
              <a:sym typeface="Times New Roman"/>
            </a:endParaRPr>
          </a:p>
          <a:p>
            <a:pPr indent="-449138" lvl="0" marL="460079" marR="0" rtl="0" algn="l">
              <a:spcBef>
                <a:spcPts val="784"/>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binary countdown</a:t>
            </a:r>
            <a:endParaRPr sz="3264">
              <a:solidFill>
                <a:schemeClr val="dk1"/>
              </a:solidFill>
              <a:latin typeface="Times New Roman"/>
              <a:ea typeface="Times New Roman"/>
              <a:cs typeface="Times New Roman"/>
              <a:sym typeface="Times New Roman"/>
            </a:endParaRPr>
          </a:p>
        </p:txBody>
      </p:sp>
      <p:sp>
        <p:nvSpPr>
          <p:cNvPr id="642" name="Google Shape;642;p49"/>
          <p:cNvSpPr txBox="1"/>
          <p:nvPr>
            <p:ph type="title"/>
          </p:nvPr>
        </p:nvSpPr>
        <p:spPr>
          <a:xfrm>
            <a:off x="1427585" y="474042"/>
            <a:ext cx="7517796"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Collision-Free Protocols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284" name="Google Shape;284;p5"/>
          <p:cNvSpPr txBox="1"/>
          <p:nvPr/>
        </p:nvSpPr>
        <p:spPr>
          <a:xfrm>
            <a:off x="1923893" y="872365"/>
            <a:ext cx="8344214" cy="3961607"/>
          </a:xfrm>
          <a:prstGeom prst="rect">
            <a:avLst/>
          </a:prstGeom>
          <a:noFill/>
          <a:ln>
            <a:noFill/>
          </a:ln>
        </p:spPr>
        <p:txBody>
          <a:bodyPr anchorCtr="0" anchor="t" bIns="0" lIns="0" spcFirstLastPara="1" rIns="0" wrap="square" tIns="9775">
            <a:spAutoFit/>
          </a:bodyPr>
          <a:lstStyle/>
          <a:p>
            <a:pPr indent="-415164" lvl="0" marL="426105" marR="1570832" rtl="0" algn="l">
              <a:lnSpc>
                <a:spcPct val="100299"/>
              </a:lnSpc>
              <a:spcBef>
                <a:spcPts val="0"/>
              </a:spcBef>
              <a:spcAft>
                <a:spcPts val="0"/>
              </a:spcAft>
              <a:buNone/>
            </a:pPr>
            <a:r>
              <a:rPr lang="en-US" sz="3264">
                <a:solidFill>
                  <a:schemeClr val="dk1"/>
                </a:solidFill>
                <a:latin typeface="Times New Roman"/>
                <a:ea typeface="Times New Roman"/>
                <a:cs typeface="Times New Roman"/>
                <a:sym typeface="Times New Roman"/>
              </a:rPr>
              <a:t>Networks can be divided into two  categories:</a:t>
            </a:r>
            <a:endParaRPr sz="3264">
              <a:solidFill>
                <a:schemeClr val="dk1"/>
              </a:solidFill>
              <a:latin typeface="Times New Roman"/>
              <a:ea typeface="Times New Roman"/>
              <a:cs typeface="Times New Roman"/>
              <a:sym typeface="Times New Roman"/>
            </a:endParaRPr>
          </a:p>
          <a:p>
            <a:pPr indent="0" lvl="0" marL="10941" marR="223992" rtl="0" algn="l">
              <a:lnSpc>
                <a:spcPct val="100299"/>
              </a:lnSpc>
              <a:spcBef>
                <a:spcPts val="771"/>
              </a:spcBef>
              <a:spcAft>
                <a:spcPts val="0"/>
              </a:spcAft>
              <a:buNone/>
            </a:pPr>
            <a:r>
              <a:rPr lang="en-US" sz="3264">
                <a:solidFill>
                  <a:schemeClr val="dk1"/>
                </a:solidFill>
                <a:latin typeface="Times New Roman"/>
                <a:ea typeface="Times New Roman"/>
                <a:cs typeface="Times New Roman"/>
                <a:sym typeface="Times New Roman"/>
              </a:rPr>
              <a:t>1) Those using </a:t>
            </a:r>
            <a:r>
              <a:rPr lang="en-US" sz="3264">
                <a:solidFill>
                  <a:srgbClr val="FF3200"/>
                </a:solidFill>
                <a:latin typeface="Times New Roman"/>
                <a:ea typeface="Times New Roman"/>
                <a:cs typeface="Times New Roman"/>
                <a:sym typeface="Times New Roman"/>
              </a:rPr>
              <a:t>point-to-point </a:t>
            </a:r>
            <a:r>
              <a:rPr lang="en-US" sz="3264">
                <a:solidFill>
                  <a:schemeClr val="dk1"/>
                </a:solidFill>
                <a:latin typeface="Times New Roman"/>
                <a:ea typeface="Times New Roman"/>
                <a:cs typeface="Times New Roman"/>
                <a:sym typeface="Times New Roman"/>
              </a:rPr>
              <a:t>connections  and</a:t>
            </a:r>
            <a:endParaRPr sz="3264">
              <a:solidFill>
                <a:schemeClr val="dk1"/>
              </a:solidFill>
              <a:latin typeface="Times New Roman"/>
              <a:ea typeface="Times New Roman"/>
              <a:cs typeface="Times New Roman"/>
              <a:sym typeface="Times New Roman"/>
            </a:endParaRPr>
          </a:p>
          <a:p>
            <a:pPr indent="0" lvl="0" marL="10941" marR="0" rtl="0" algn="l">
              <a:spcBef>
                <a:spcPts val="784"/>
              </a:spcBef>
              <a:spcAft>
                <a:spcPts val="0"/>
              </a:spcAft>
              <a:buNone/>
            </a:pPr>
            <a:r>
              <a:rPr lang="en-US" sz="3264">
                <a:solidFill>
                  <a:schemeClr val="dk1"/>
                </a:solidFill>
                <a:latin typeface="Times New Roman"/>
                <a:ea typeface="Times New Roman"/>
                <a:cs typeface="Times New Roman"/>
                <a:sym typeface="Times New Roman"/>
              </a:rPr>
              <a:t>2) Those using </a:t>
            </a:r>
            <a:r>
              <a:rPr lang="en-US" sz="3264">
                <a:solidFill>
                  <a:srgbClr val="FF3200"/>
                </a:solidFill>
                <a:latin typeface="Times New Roman"/>
                <a:ea typeface="Times New Roman"/>
                <a:cs typeface="Times New Roman"/>
                <a:sym typeface="Times New Roman"/>
              </a:rPr>
              <a:t>broadcast </a:t>
            </a:r>
            <a:r>
              <a:rPr lang="en-US" sz="3264">
                <a:solidFill>
                  <a:schemeClr val="dk1"/>
                </a:solidFill>
                <a:latin typeface="Times New Roman"/>
                <a:ea typeface="Times New Roman"/>
                <a:cs typeface="Times New Roman"/>
                <a:sym typeface="Times New Roman"/>
              </a:rPr>
              <a:t>channels.</a:t>
            </a:r>
            <a:endParaRPr sz="3264">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4761">
              <a:solidFill>
                <a:schemeClr val="dk1"/>
              </a:solidFill>
              <a:latin typeface="Times New Roman"/>
              <a:ea typeface="Times New Roman"/>
              <a:cs typeface="Times New Roman"/>
              <a:sym typeface="Times New Roman"/>
            </a:endParaRPr>
          </a:p>
          <a:p>
            <a:pPr indent="-414589" lvl="0" marL="426105" marR="4607" rtl="0" algn="l">
              <a:lnSpc>
                <a:spcPct val="100299"/>
              </a:lnSpc>
              <a:spcBef>
                <a:spcPts val="0"/>
              </a:spcBef>
              <a:spcAft>
                <a:spcPts val="0"/>
              </a:spcAft>
              <a:buNone/>
            </a:pPr>
            <a:r>
              <a:rPr lang="en-US" sz="3264">
                <a:solidFill>
                  <a:schemeClr val="dk1"/>
                </a:solidFill>
                <a:latin typeface="Times New Roman"/>
                <a:ea typeface="Times New Roman"/>
                <a:cs typeface="Times New Roman"/>
                <a:sym typeface="Times New Roman"/>
              </a:rPr>
              <a:t>This chapter deals with </a:t>
            </a:r>
            <a:r>
              <a:rPr lang="en-US" sz="3264">
                <a:solidFill>
                  <a:srgbClr val="FF3200"/>
                </a:solidFill>
                <a:latin typeface="Times New Roman"/>
                <a:ea typeface="Times New Roman"/>
                <a:cs typeface="Times New Roman"/>
                <a:sym typeface="Times New Roman"/>
              </a:rPr>
              <a:t>broadcast </a:t>
            </a:r>
            <a:r>
              <a:rPr lang="en-US" sz="3264">
                <a:solidFill>
                  <a:schemeClr val="dk1"/>
                </a:solidFill>
                <a:latin typeface="Times New Roman"/>
                <a:ea typeface="Times New Roman"/>
                <a:cs typeface="Times New Roman"/>
                <a:sym typeface="Times New Roman"/>
              </a:rPr>
              <a:t>networks  and their protocols.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0"/>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648" name="Google Shape;648;p50"/>
          <p:cNvSpPr txBox="1"/>
          <p:nvPr/>
        </p:nvSpPr>
        <p:spPr>
          <a:xfrm>
            <a:off x="2652603" y="1422962"/>
            <a:ext cx="6991590" cy="2828406"/>
          </a:xfrm>
          <a:prstGeom prst="rect">
            <a:avLst/>
          </a:prstGeom>
          <a:noFill/>
          <a:ln>
            <a:noFill/>
          </a:ln>
        </p:spPr>
        <p:txBody>
          <a:bodyPr anchorCtr="0" anchor="t" bIns="0" lIns="0" spcFirstLastPara="1" rIns="0" wrap="square" tIns="110550">
            <a:spAutoFit/>
          </a:bodyPr>
          <a:lstStyle/>
          <a:p>
            <a:pPr indent="0" lvl="0" marL="11516" marR="0" rtl="0" algn="l">
              <a:spcBef>
                <a:spcPts val="0"/>
              </a:spcBef>
              <a:spcAft>
                <a:spcPts val="0"/>
              </a:spcAft>
              <a:buNone/>
            </a:pPr>
            <a:r>
              <a:rPr lang="en-US" sz="3264">
                <a:solidFill>
                  <a:schemeClr val="dk1"/>
                </a:solidFill>
                <a:latin typeface="Times New Roman"/>
                <a:ea typeface="Times New Roman"/>
                <a:cs typeface="Times New Roman"/>
                <a:sym typeface="Times New Roman"/>
              </a:rPr>
              <a:t>Assumptions for these two protocols:</a:t>
            </a:r>
            <a:endParaRPr sz="3264">
              <a:solidFill>
                <a:schemeClr val="dk1"/>
              </a:solidFill>
              <a:latin typeface="Times New Roman"/>
              <a:ea typeface="Times New Roman"/>
              <a:cs typeface="Times New Roman"/>
              <a:sym typeface="Times New Roman"/>
            </a:endParaRPr>
          </a:p>
          <a:p>
            <a:pPr indent="-331671" lvl="0" marL="342612" marR="4607" rtl="0" algn="l">
              <a:lnSpc>
                <a:spcPct val="100099"/>
              </a:lnSpc>
              <a:spcBef>
                <a:spcPts val="780"/>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there are exactly </a:t>
            </a:r>
            <a:r>
              <a:rPr lang="en-US" sz="3264">
                <a:solidFill>
                  <a:srgbClr val="FF3200"/>
                </a:solidFill>
                <a:latin typeface="Times New Roman"/>
                <a:ea typeface="Times New Roman"/>
                <a:cs typeface="Times New Roman"/>
                <a:sym typeface="Times New Roman"/>
              </a:rPr>
              <a:t>n </a:t>
            </a:r>
            <a:r>
              <a:rPr lang="en-US" sz="3264">
                <a:solidFill>
                  <a:schemeClr val="dk1"/>
                </a:solidFill>
                <a:latin typeface="Times New Roman"/>
                <a:ea typeface="Times New Roman"/>
                <a:cs typeface="Times New Roman"/>
                <a:sym typeface="Times New Roman"/>
              </a:rPr>
              <a:t>stations, each with a  unique address from 0 to n-1 “wired”  into it.</a:t>
            </a:r>
            <a:endParaRPr sz="3264">
              <a:solidFill>
                <a:schemeClr val="dk1"/>
              </a:solidFill>
              <a:latin typeface="Times New Roman"/>
              <a:ea typeface="Times New Roman"/>
              <a:cs typeface="Times New Roman"/>
              <a:sym typeface="Times New Roman"/>
            </a:endParaRPr>
          </a:p>
          <a:p>
            <a:pPr indent="-449138" lvl="0" marL="460079" marR="0" rtl="0" algn="l">
              <a:spcBef>
                <a:spcPts val="784"/>
              </a:spcBef>
              <a:spcAft>
                <a:spcPts val="0"/>
              </a:spcAft>
              <a:buClr>
                <a:schemeClr val="dk1"/>
              </a:buClr>
              <a:buSzPts val="3264"/>
              <a:buFont typeface="Times New Roman"/>
              <a:buAutoNum type="arabicParenR"/>
            </a:pPr>
            <a:r>
              <a:rPr lang="en-US" sz="3264">
                <a:solidFill>
                  <a:schemeClr val="dk1"/>
                </a:solidFill>
                <a:latin typeface="Times New Roman"/>
                <a:ea typeface="Times New Roman"/>
                <a:cs typeface="Times New Roman"/>
                <a:sym typeface="Times New Roman"/>
              </a:rPr>
              <a:t>propagation delay is negligible</a:t>
            </a:r>
            <a:endParaRPr sz="3264">
              <a:solidFill>
                <a:schemeClr val="dk1"/>
              </a:solidFill>
              <a:latin typeface="Times New Roman"/>
              <a:ea typeface="Times New Roman"/>
              <a:cs typeface="Times New Roman"/>
              <a:sym typeface="Times New Roman"/>
            </a:endParaRPr>
          </a:p>
        </p:txBody>
      </p:sp>
      <p:sp>
        <p:nvSpPr>
          <p:cNvPr id="649" name="Google Shape;649;p50"/>
          <p:cNvSpPr txBox="1"/>
          <p:nvPr>
            <p:ph type="title"/>
          </p:nvPr>
        </p:nvSpPr>
        <p:spPr>
          <a:xfrm>
            <a:off x="3234411" y="474042"/>
            <a:ext cx="5710969" cy="688737"/>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chemeClr val="dk1"/>
              </a:buClr>
              <a:buSzPts val="4400"/>
              <a:buFont typeface="Calibri"/>
              <a:buNone/>
            </a:pPr>
            <a:r>
              <a:rPr lang="en-US"/>
              <a:t>Collision-Free Protocols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55" name="Google Shape;655;p51"/>
          <p:cNvPicPr preferRelativeResize="0"/>
          <p:nvPr>
            <p:ph idx="1" type="body"/>
          </p:nvPr>
        </p:nvPicPr>
        <p:blipFill rotWithShape="1">
          <a:blip r:embed="rId3">
            <a:alphaModFix/>
          </a:blip>
          <a:srcRect b="0" l="0" r="0" t="0"/>
          <a:stretch/>
        </p:blipFill>
        <p:spPr>
          <a:xfrm>
            <a:off x="375405" y="985918"/>
            <a:ext cx="10541086" cy="5178587"/>
          </a:xfrm>
          <a:prstGeom prst="rect">
            <a:avLst/>
          </a:prstGeom>
          <a:noFill/>
          <a:ln>
            <a:noFill/>
          </a:ln>
        </p:spPr>
      </p:pic>
      <p:sp>
        <p:nvSpPr>
          <p:cNvPr id="656" name="Google Shape;65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657" name="Google Shape;65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58" name="Google Shape;65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64" name="Google Shape;664;p52"/>
          <p:cNvPicPr preferRelativeResize="0"/>
          <p:nvPr>
            <p:ph idx="1" type="body"/>
          </p:nvPr>
        </p:nvPicPr>
        <p:blipFill rotWithShape="1">
          <a:blip r:embed="rId3">
            <a:alphaModFix/>
          </a:blip>
          <a:srcRect b="0" l="0" r="0" t="0"/>
          <a:stretch/>
        </p:blipFill>
        <p:spPr>
          <a:xfrm>
            <a:off x="787891" y="1073020"/>
            <a:ext cx="9251963" cy="5103943"/>
          </a:xfrm>
          <a:prstGeom prst="rect">
            <a:avLst/>
          </a:prstGeom>
          <a:noFill/>
          <a:ln>
            <a:noFill/>
          </a:ln>
        </p:spPr>
      </p:pic>
      <p:sp>
        <p:nvSpPr>
          <p:cNvPr id="665" name="Google Shape;66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666" name="Google Shape;66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67" name="Google Shape;66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3"/>
          <p:cNvSpPr txBox="1"/>
          <p:nvPr>
            <p:ph type="title"/>
          </p:nvPr>
        </p:nvSpPr>
        <p:spPr>
          <a:xfrm>
            <a:off x="2180052" y="893260"/>
            <a:ext cx="5831315" cy="739400"/>
          </a:xfrm>
          <a:prstGeom prst="rect">
            <a:avLst/>
          </a:prstGeom>
          <a:noFill/>
          <a:ln>
            <a:noFill/>
          </a:ln>
        </p:spPr>
        <p:txBody>
          <a:bodyPr anchorCtr="0" anchor="ctr" bIns="0" lIns="0" spcFirstLastPara="1" rIns="0" wrap="square" tIns="122625">
            <a:spAutoFit/>
          </a:bodyPr>
          <a:lstStyle/>
          <a:p>
            <a:pPr indent="0" lvl="0" marL="15546" rtl="0" algn="l">
              <a:lnSpc>
                <a:spcPct val="100000"/>
              </a:lnSpc>
              <a:spcBef>
                <a:spcPts val="0"/>
              </a:spcBef>
              <a:spcAft>
                <a:spcPts val="0"/>
              </a:spcAft>
              <a:buClr>
                <a:srgbClr val="3232CC"/>
              </a:buClr>
              <a:buSzPts val="4000"/>
              <a:buFont typeface="Calibri"/>
              <a:buNone/>
            </a:pPr>
            <a:r>
              <a:rPr b="1" lang="en-US" sz="4000">
                <a:solidFill>
                  <a:srgbClr val="3232CC"/>
                </a:solidFill>
              </a:rPr>
              <a:t>BASIC BIT-MAP PROTOCOL</a:t>
            </a:r>
            <a:endParaRPr sz="3264"/>
          </a:p>
        </p:txBody>
      </p:sp>
      <p:sp>
        <p:nvSpPr>
          <p:cNvPr id="673" name="Google Shape;673;p53"/>
          <p:cNvSpPr txBox="1"/>
          <p:nvPr/>
        </p:nvSpPr>
        <p:spPr>
          <a:xfrm>
            <a:off x="3647734" y="4025281"/>
            <a:ext cx="3074872" cy="346464"/>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2176">
                <a:solidFill>
                  <a:schemeClr val="dk1"/>
                </a:solidFill>
                <a:latin typeface="Times New Roman"/>
                <a:ea typeface="Times New Roman"/>
                <a:cs typeface="Times New Roman"/>
                <a:sym typeface="Times New Roman"/>
              </a:rPr>
              <a:t>The basic bit-map protocol.</a:t>
            </a:r>
            <a:endParaRPr sz="2176">
              <a:solidFill>
                <a:schemeClr val="dk1"/>
              </a:solidFill>
              <a:latin typeface="Times New Roman"/>
              <a:ea typeface="Times New Roman"/>
              <a:cs typeface="Times New Roman"/>
              <a:sym typeface="Times New Roman"/>
            </a:endParaRPr>
          </a:p>
        </p:txBody>
      </p:sp>
      <p:pic>
        <p:nvPicPr>
          <p:cNvPr id="674" name="Google Shape;674;p53"/>
          <p:cNvPicPr preferRelativeResize="0"/>
          <p:nvPr/>
        </p:nvPicPr>
        <p:blipFill rotWithShape="1">
          <a:blip r:embed="rId3">
            <a:alphaModFix/>
          </a:blip>
          <a:srcRect b="0" l="0" r="0" t="0"/>
          <a:stretch/>
        </p:blipFill>
        <p:spPr>
          <a:xfrm>
            <a:off x="1399593" y="2191643"/>
            <a:ext cx="8647698" cy="1621119"/>
          </a:xfrm>
          <a:prstGeom prst="rect">
            <a:avLst/>
          </a:prstGeom>
          <a:noFill/>
          <a:ln>
            <a:noFill/>
          </a:ln>
        </p:spPr>
      </p:pic>
      <p:sp>
        <p:nvSpPr>
          <p:cNvPr id="675" name="Google Shape;675;p53"/>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pic>
        <p:nvPicPr>
          <p:cNvPr id="676" name="Google Shape;676;p53"/>
          <p:cNvPicPr preferRelativeResize="0"/>
          <p:nvPr/>
        </p:nvPicPr>
        <p:blipFill rotWithShape="1">
          <a:blip r:embed="rId4">
            <a:alphaModFix/>
          </a:blip>
          <a:srcRect b="0" l="0" r="0" t="0"/>
          <a:stretch/>
        </p:blipFill>
        <p:spPr>
          <a:xfrm>
            <a:off x="889130" y="4584264"/>
            <a:ext cx="10096500" cy="2209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54"/>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682" name="Google Shape;682;p54"/>
          <p:cNvSpPr txBox="1"/>
          <p:nvPr>
            <p:ph type="title"/>
          </p:nvPr>
        </p:nvSpPr>
        <p:spPr>
          <a:xfrm>
            <a:off x="1408923" y="772319"/>
            <a:ext cx="6410744" cy="688156"/>
          </a:xfrm>
          <a:prstGeom prst="rect">
            <a:avLst/>
          </a:prstGeom>
          <a:noFill/>
          <a:ln>
            <a:noFill/>
          </a:ln>
        </p:spPr>
        <p:txBody>
          <a:bodyPr anchorCtr="0" anchor="ctr" bIns="0" lIns="0" spcFirstLastPara="1" rIns="0" wrap="square" tIns="10925">
            <a:spAutoFit/>
          </a:bodyPr>
          <a:lstStyle/>
          <a:p>
            <a:pPr indent="0" lvl="0" marL="11516" rtl="0" algn="l">
              <a:lnSpc>
                <a:spcPct val="100000"/>
              </a:lnSpc>
              <a:spcBef>
                <a:spcPts val="0"/>
              </a:spcBef>
              <a:spcAft>
                <a:spcPts val="0"/>
              </a:spcAft>
              <a:buClr>
                <a:schemeClr val="dk1"/>
              </a:buClr>
              <a:buSzPts val="4400"/>
              <a:buFont typeface="Calibri"/>
              <a:buNone/>
            </a:pPr>
            <a:r>
              <a:rPr lang="en-US"/>
              <a:t>Collision-Free Protocols </a:t>
            </a:r>
            <a:endParaRPr/>
          </a:p>
        </p:txBody>
      </p:sp>
      <p:sp>
        <p:nvSpPr>
          <p:cNvPr id="683" name="Google Shape;683;p54"/>
          <p:cNvSpPr txBox="1"/>
          <p:nvPr/>
        </p:nvSpPr>
        <p:spPr>
          <a:xfrm>
            <a:off x="2263213" y="2014571"/>
            <a:ext cx="7475278" cy="2828858"/>
          </a:xfrm>
          <a:prstGeom prst="rect">
            <a:avLst/>
          </a:prstGeom>
          <a:noFill/>
          <a:ln>
            <a:noFill/>
          </a:ln>
        </p:spPr>
        <p:txBody>
          <a:bodyPr anchorCtr="0" anchor="t" bIns="0" lIns="0" spcFirstLastPara="1" rIns="0" wrap="square" tIns="161800">
            <a:spAutoFit/>
          </a:bodyPr>
          <a:lstStyle/>
          <a:p>
            <a:pPr indent="0" lvl="0" marL="121498" marR="0" rtl="0" algn="ctr">
              <a:spcBef>
                <a:spcPts val="0"/>
              </a:spcBef>
              <a:spcAft>
                <a:spcPts val="0"/>
              </a:spcAft>
              <a:buNone/>
            </a:pPr>
            <a:r>
              <a:rPr lang="en-US" sz="3264">
                <a:solidFill>
                  <a:srgbClr val="3232CC"/>
                </a:solidFill>
                <a:latin typeface="Times New Roman"/>
                <a:ea typeface="Times New Roman"/>
                <a:cs typeface="Times New Roman"/>
                <a:sym typeface="Times New Roman"/>
              </a:rPr>
              <a:t>BINARY COUNTDOWN (1)</a:t>
            </a:r>
            <a:endParaRPr sz="3264">
              <a:solidFill>
                <a:schemeClr val="dk1"/>
              </a:solidFill>
              <a:latin typeface="Times New Roman"/>
              <a:ea typeface="Times New Roman"/>
              <a:cs typeface="Times New Roman"/>
              <a:sym typeface="Times New Roman"/>
            </a:endParaRPr>
          </a:p>
          <a:p>
            <a:pPr indent="0" lvl="0" marL="11516" marR="4607" rtl="0" algn="l">
              <a:lnSpc>
                <a:spcPct val="100099"/>
              </a:lnSpc>
              <a:spcBef>
                <a:spcPts val="1183"/>
              </a:spcBef>
              <a:spcAft>
                <a:spcPts val="0"/>
              </a:spcAft>
              <a:buNone/>
            </a:pPr>
            <a:r>
              <a:rPr lang="en-US" sz="3264">
                <a:solidFill>
                  <a:schemeClr val="dk1"/>
                </a:solidFill>
                <a:latin typeface="Times New Roman"/>
                <a:ea typeface="Times New Roman"/>
                <a:cs typeface="Times New Roman"/>
                <a:sym typeface="Times New Roman"/>
              </a:rPr>
              <a:t>A problem with the basic bit-map protocol is  that the overhead is 1 bit per station, so it  does not scale well to networks with  thousands of stations.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89" name="Google Shape;689;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690" name="Google Shape;69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691" name="Google Shape;69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92" name="Google Shape;69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3" name="Google Shape;693;p55"/>
          <p:cNvPicPr preferRelativeResize="0"/>
          <p:nvPr/>
        </p:nvPicPr>
        <p:blipFill rotWithShape="1">
          <a:blip r:embed="rId3">
            <a:alphaModFix/>
          </a:blip>
          <a:srcRect b="0" l="0" r="0" t="0"/>
          <a:stretch/>
        </p:blipFill>
        <p:spPr>
          <a:xfrm>
            <a:off x="971550" y="642937"/>
            <a:ext cx="10248900" cy="5572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99" name="Google Shape;699;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00" name="Google Shape;700;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01" name="Google Shape;701;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02" name="Google Shape;70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3" name="Google Shape;703;p56"/>
          <p:cNvPicPr preferRelativeResize="0"/>
          <p:nvPr/>
        </p:nvPicPr>
        <p:blipFill rotWithShape="1">
          <a:blip r:embed="rId3">
            <a:alphaModFix/>
          </a:blip>
          <a:srcRect b="0" l="0" r="0" t="0"/>
          <a:stretch/>
        </p:blipFill>
        <p:spPr>
          <a:xfrm>
            <a:off x="928687" y="614362"/>
            <a:ext cx="10334625" cy="5629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 name="Shape 707"/>
        <p:cNvGrpSpPr/>
        <p:nvPr/>
      </p:nvGrpSpPr>
      <p:grpSpPr>
        <a:xfrm>
          <a:off x="0" y="0"/>
          <a:ext cx="0" cy="0"/>
          <a:chOff x="0" y="0"/>
          <a:chExt cx="0" cy="0"/>
        </a:xfrm>
      </p:grpSpPr>
      <p:sp>
        <p:nvSpPr>
          <p:cNvPr id="708" name="Google Shape;708;p57"/>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709" name="Google Shape;709;p57"/>
          <p:cNvSpPr txBox="1"/>
          <p:nvPr>
            <p:ph type="title"/>
          </p:nvPr>
        </p:nvSpPr>
        <p:spPr>
          <a:xfrm>
            <a:off x="3490074" y="374590"/>
            <a:ext cx="5197339" cy="569214"/>
          </a:xfrm>
          <a:prstGeom prst="rect">
            <a:avLst/>
          </a:prstGeom>
          <a:noFill/>
          <a:ln>
            <a:noFill/>
          </a:ln>
        </p:spPr>
        <p:txBody>
          <a:bodyPr anchorCtr="0" anchor="ctr" bIns="0" lIns="0" spcFirstLastPara="1" rIns="0" wrap="square" tIns="10925">
            <a:spAutoFit/>
          </a:bodyPr>
          <a:lstStyle/>
          <a:p>
            <a:pPr indent="0" lvl="0" marL="11516" rtl="0" algn="l">
              <a:lnSpc>
                <a:spcPct val="100000"/>
              </a:lnSpc>
              <a:spcBef>
                <a:spcPts val="0"/>
              </a:spcBef>
              <a:spcAft>
                <a:spcPts val="0"/>
              </a:spcAft>
              <a:buClr>
                <a:schemeClr val="dk1"/>
              </a:buClr>
              <a:buSzPts val="3627"/>
              <a:buFont typeface="Calibri"/>
              <a:buNone/>
            </a:pPr>
            <a:r>
              <a:rPr lang="en-US" sz="3627"/>
              <a:t>Collision-Free Protocols (7)</a:t>
            </a:r>
            <a:endParaRPr sz="3627"/>
          </a:p>
        </p:txBody>
      </p:sp>
      <p:sp>
        <p:nvSpPr>
          <p:cNvPr id="710" name="Google Shape;710;p57"/>
          <p:cNvSpPr txBox="1"/>
          <p:nvPr/>
        </p:nvSpPr>
        <p:spPr>
          <a:xfrm>
            <a:off x="2015316" y="969678"/>
            <a:ext cx="8139772" cy="5071090"/>
          </a:xfrm>
          <a:prstGeom prst="rect">
            <a:avLst/>
          </a:prstGeom>
          <a:noFill/>
          <a:ln>
            <a:noFill/>
          </a:ln>
        </p:spPr>
        <p:txBody>
          <a:bodyPr anchorCtr="0" anchor="t" bIns="0" lIns="0" spcFirstLastPara="1" rIns="0" wrap="square" tIns="11500">
            <a:spAutoFit/>
          </a:bodyPr>
          <a:lstStyle/>
          <a:p>
            <a:pPr indent="0" lvl="0" marL="120922" marR="0" rtl="0" algn="ctr">
              <a:spcBef>
                <a:spcPts val="0"/>
              </a:spcBef>
              <a:spcAft>
                <a:spcPts val="0"/>
              </a:spcAft>
              <a:buNone/>
            </a:pPr>
            <a:r>
              <a:rPr lang="en-US" sz="3264">
                <a:solidFill>
                  <a:srgbClr val="3232CC"/>
                </a:solidFill>
                <a:latin typeface="Times New Roman"/>
                <a:ea typeface="Times New Roman"/>
                <a:cs typeface="Times New Roman"/>
                <a:sym typeface="Times New Roman"/>
              </a:rPr>
              <a:t>BINARY COUNTDOWN (2)</a:t>
            </a:r>
            <a:endParaRPr sz="3264">
              <a:solidFill>
                <a:schemeClr val="dk1"/>
              </a:solidFill>
              <a:latin typeface="Times New Roman"/>
              <a:ea typeface="Times New Roman"/>
              <a:cs typeface="Times New Roman"/>
              <a:sym typeface="Times New Roman"/>
            </a:endParaRPr>
          </a:p>
          <a:p>
            <a:pPr indent="-201506" lvl="0" marL="11516" marR="926491" rtl="0" algn="l">
              <a:spcBef>
                <a:spcPts val="32"/>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We can do better than that by using binary  station addresses.</a:t>
            </a:r>
            <a:endParaRPr sz="3264">
              <a:solidFill>
                <a:schemeClr val="dk1"/>
              </a:solidFill>
              <a:latin typeface="Times New Roman"/>
              <a:ea typeface="Times New Roman"/>
              <a:cs typeface="Times New Roman"/>
              <a:sym typeface="Times New Roman"/>
            </a:endParaRPr>
          </a:p>
          <a:p>
            <a:pPr indent="-201506" lvl="0" marL="11516" marR="933401" rtl="0" algn="l">
              <a:lnSpc>
                <a:spcPct val="100099"/>
              </a:lnSpc>
              <a:spcBef>
                <a:spcPts val="1442"/>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A station wanting to use the channel now  broadcasts its address as a binary bit string,  starting with the high-order bit.</a:t>
            </a:r>
            <a:endParaRPr sz="3264">
              <a:solidFill>
                <a:schemeClr val="dk1"/>
              </a:solidFill>
              <a:latin typeface="Times New Roman"/>
              <a:ea typeface="Times New Roman"/>
              <a:cs typeface="Times New Roman"/>
              <a:sym typeface="Times New Roman"/>
            </a:endParaRPr>
          </a:p>
          <a:p>
            <a:pPr indent="-201506" lvl="0" marL="157198" marR="0" rtl="0" algn="l">
              <a:spcBef>
                <a:spcPts val="1437"/>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All addresses are assumed to be the same </a:t>
            </a:r>
            <a:r>
              <a:rPr lang="en-US" sz="2902">
                <a:solidFill>
                  <a:schemeClr val="dk1"/>
                </a:solidFill>
                <a:latin typeface="Times New Roman"/>
                <a:ea typeface="Times New Roman"/>
                <a:cs typeface="Times New Roman"/>
                <a:sym typeface="Times New Roman"/>
              </a:rPr>
              <a:t>length.</a:t>
            </a:r>
            <a:endParaRPr sz="2902">
              <a:solidFill>
                <a:schemeClr val="dk1"/>
              </a:solidFill>
              <a:latin typeface="Times New Roman"/>
              <a:ea typeface="Times New Roman"/>
              <a:cs typeface="Times New Roman"/>
              <a:sym typeface="Times New Roman"/>
            </a:endParaRPr>
          </a:p>
          <a:p>
            <a:pPr indent="-201506" lvl="0" marL="11516" marR="109405" rtl="0" algn="l">
              <a:spcBef>
                <a:spcPts val="1446"/>
              </a:spcBef>
              <a:spcAft>
                <a:spcPts val="0"/>
              </a:spcAft>
              <a:buClr>
                <a:srgbClr val="3232CC"/>
              </a:buClr>
              <a:buSzPts val="3173"/>
              <a:buFont typeface="Times New Roman"/>
              <a:buChar char="•"/>
            </a:pPr>
            <a:r>
              <a:rPr lang="en-US" sz="3264">
                <a:solidFill>
                  <a:schemeClr val="dk1"/>
                </a:solidFill>
                <a:latin typeface="Times New Roman"/>
                <a:ea typeface="Times New Roman"/>
                <a:cs typeface="Times New Roman"/>
                <a:sym typeface="Times New Roman"/>
              </a:rPr>
              <a:t>The bits in each address position from different  stations are Boolean ORed together.</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716" name="Google Shape;716;p58"/>
          <p:cNvPicPr preferRelativeResize="0"/>
          <p:nvPr>
            <p:ph idx="1" type="body"/>
          </p:nvPr>
        </p:nvPicPr>
        <p:blipFill rotWithShape="1">
          <a:blip r:embed="rId3">
            <a:alphaModFix/>
          </a:blip>
          <a:srcRect b="0" l="0" r="0" t="0"/>
          <a:stretch/>
        </p:blipFill>
        <p:spPr>
          <a:xfrm>
            <a:off x="594301" y="1063690"/>
            <a:ext cx="9576405" cy="5113273"/>
          </a:xfrm>
          <a:prstGeom prst="rect">
            <a:avLst/>
          </a:prstGeom>
          <a:noFill/>
          <a:ln>
            <a:noFill/>
          </a:ln>
        </p:spPr>
      </p:pic>
      <p:sp>
        <p:nvSpPr>
          <p:cNvPr id="717" name="Google Shape;717;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18" name="Google Shape;718;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19" name="Google Shape;719;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25" name="Google Shape;725;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26" name="Google Shape;72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27" name="Google Shape;72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28" name="Google Shape;72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29" name="Google Shape;729;p59"/>
          <p:cNvPicPr preferRelativeResize="0"/>
          <p:nvPr/>
        </p:nvPicPr>
        <p:blipFill rotWithShape="1">
          <a:blip r:embed="rId3">
            <a:alphaModFix/>
          </a:blip>
          <a:srcRect b="0" l="0" r="0" t="0"/>
          <a:stretch/>
        </p:blipFill>
        <p:spPr>
          <a:xfrm>
            <a:off x="971550" y="985837"/>
            <a:ext cx="10248900" cy="488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290" name="Google Shape;290;p6"/>
          <p:cNvSpPr txBox="1"/>
          <p:nvPr/>
        </p:nvSpPr>
        <p:spPr>
          <a:xfrm>
            <a:off x="2265653" y="553706"/>
            <a:ext cx="7601958" cy="4762220"/>
          </a:xfrm>
          <a:prstGeom prst="rect">
            <a:avLst/>
          </a:prstGeom>
          <a:noFill/>
          <a:ln>
            <a:noFill/>
          </a:ln>
        </p:spPr>
        <p:txBody>
          <a:bodyPr anchorCtr="0" anchor="t" bIns="0" lIns="0" spcFirstLastPara="1" rIns="0" wrap="square" tIns="10925">
            <a:spAutoFit/>
          </a:bodyPr>
          <a:lstStyle/>
          <a:p>
            <a:pPr indent="0" lvl="0" marL="11516" marR="4607"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In any </a:t>
            </a:r>
            <a:r>
              <a:rPr lang="en-US" sz="3264">
                <a:solidFill>
                  <a:srgbClr val="FF3200"/>
                </a:solidFill>
                <a:latin typeface="Times New Roman"/>
                <a:ea typeface="Times New Roman"/>
                <a:cs typeface="Times New Roman"/>
                <a:sym typeface="Times New Roman"/>
              </a:rPr>
              <a:t>broadcast network</a:t>
            </a:r>
            <a:r>
              <a:rPr lang="en-US" sz="3264">
                <a:solidFill>
                  <a:schemeClr val="dk1"/>
                </a:solidFill>
                <a:latin typeface="Times New Roman"/>
                <a:ea typeface="Times New Roman"/>
                <a:cs typeface="Times New Roman"/>
                <a:sym typeface="Times New Roman"/>
              </a:rPr>
              <a:t>, the key issue is  how to determine who gets to use the channel  when there is competition for it.</a:t>
            </a:r>
            <a:endParaRPr sz="3264">
              <a:solidFill>
                <a:schemeClr val="dk1"/>
              </a:solidFill>
              <a:latin typeface="Times New Roman"/>
              <a:ea typeface="Times New Roman"/>
              <a:cs typeface="Times New Roman"/>
              <a:sym typeface="Times New Roman"/>
            </a:endParaRPr>
          </a:p>
          <a:p>
            <a:pPr indent="0" lvl="0" marL="0" marR="0" rtl="0" algn="l">
              <a:spcBef>
                <a:spcPts val="5"/>
              </a:spcBef>
              <a:spcAft>
                <a:spcPts val="0"/>
              </a:spcAft>
              <a:buNone/>
            </a:pPr>
            <a:r>
              <a:t/>
            </a:r>
            <a:endParaRPr sz="4761">
              <a:solidFill>
                <a:schemeClr val="dk1"/>
              </a:solidFill>
              <a:latin typeface="Times New Roman"/>
              <a:ea typeface="Times New Roman"/>
              <a:cs typeface="Times New Roman"/>
              <a:sym typeface="Times New Roman"/>
            </a:endParaRPr>
          </a:p>
          <a:p>
            <a:pPr indent="0" lvl="0" marL="11516" marR="109405"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To make this point clearer, consider a  conference call in which six peaple, on six  different telephones, are all connected  together so that each one can hear and talk to  all the others.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3" name="Shape 733"/>
        <p:cNvGrpSpPr/>
        <p:nvPr/>
      </p:nvGrpSpPr>
      <p:grpSpPr>
        <a:xfrm>
          <a:off x="0" y="0"/>
          <a:ext cx="0" cy="0"/>
          <a:chOff x="0" y="0"/>
          <a:chExt cx="0" cy="0"/>
        </a:xfrm>
      </p:grpSpPr>
      <p:sp>
        <p:nvSpPr>
          <p:cNvPr id="734" name="Google Shape;734;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35" name="Google Shape;735;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736" name="Google Shape;73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37" name="Google Shape;73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38" name="Google Shape;73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39" name="Google Shape;739;p60"/>
          <p:cNvPicPr preferRelativeResize="0"/>
          <p:nvPr/>
        </p:nvPicPr>
        <p:blipFill rotWithShape="1">
          <a:blip r:embed="rId3">
            <a:alphaModFix/>
          </a:blip>
          <a:srcRect b="0" l="0" r="0" t="0"/>
          <a:stretch/>
        </p:blipFill>
        <p:spPr>
          <a:xfrm>
            <a:off x="1185862" y="566737"/>
            <a:ext cx="9820275" cy="5724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45" name="Google Shape;74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46" name="Google Shape;74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47" name="Google Shape;74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48" name="Google Shape;748;p61"/>
          <p:cNvPicPr preferRelativeResize="0"/>
          <p:nvPr>
            <p:ph idx="1" type="body"/>
          </p:nvPr>
        </p:nvPicPr>
        <p:blipFill rotWithShape="1">
          <a:blip r:embed="rId3">
            <a:alphaModFix/>
          </a:blip>
          <a:srcRect b="0" l="0" r="0" t="0"/>
          <a:stretch/>
        </p:blipFill>
        <p:spPr>
          <a:xfrm>
            <a:off x="2571755" y="1800809"/>
            <a:ext cx="6132151" cy="4105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sp>
        <p:nvSpPr>
          <p:cNvPr id="753" name="Google Shape;753;p62"/>
          <p:cNvSpPr txBox="1"/>
          <p:nvPr>
            <p:ph type="title"/>
          </p:nvPr>
        </p:nvSpPr>
        <p:spPr>
          <a:xfrm>
            <a:off x="3490074" y="318085"/>
            <a:ext cx="5197339" cy="1174575"/>
          </a:xfrm>
          <a:prstGeom prst="rect">
            <a:avLst/>
          </a:prstGeom>
          <a:noFill/>
          <a:ln>
            <a:noFill/>
          </a:ln>
        </p:spPr>
        <p:txBody>
          <a:bodyPr anchorCtr="0" anchor="ctr" bIns="0" lIns="0" spcFirstLastPara="1" rIns="0" wrap="square" tIns="62175">
            <a:spAutoFit/>
          </a:bodyPr>
          <a:lstStyle/>
          <a:p>
            <a:pPr indent="0" lvl="0" marL="11516" rtl="0" algn="l">
              <a:lnSpc>
                <a:spcPct val="100000"/>
              </a:lnSpc>
              <a:spcBef>
                <a:spcPts val="0"/>
              </a:spcBef>
              <a:spcAft>
                <a:spcPts val="0"/>
              </a:spcAft>
              <a:buClr>
                <a:schemeClr val="dk1"/>
              </a:buClr>
              <a:buSzPts val="3627"/>
              <a:buFont typeface="Calibri"/>
              <a:buNone/>
            </a:pPr>
            <a:r>
              <a:rPr lang="en-US" sz="3627"/>
              <a:t>Collision-Free Protocols (8)</a:t>
            </a:r>
            <a:endParaRPr sz="3627"/>
          </a:p>
          <a:p>
            <a:pPr indent="0" lvl="0" marL="156047" rtl="0" algn="l">
              <a:lnSpc>
                <a:spcPct val="100000"/>
              </a:lnSpc>
              <a:spcBef>
                <a:spcPts val="363"/>
              </a:spcBef>
              <a:spcAft>
                <a:spcPts val="0"/>
              </a:spcAft>
              <a:buClr>
                <a:srgbClr val="3232CC"/>
              </a:buClr>
              <a:buSzPts val="3264"/>
              <a:buFont typeface="Calibri"/>
              <a:buNone/>
            </a:pPr>
            <a:r>
              <a:rPr lang="en-US" sz="3264">
                <a:solidFill>
                  <a:srgbClr val="3232CC"/>
                </a:solidFill>
              </a:rPr>
              <a:t>BINARY COUNTDOWN (3)</a:t>
            </a:r>
            <a:endParaRPr sz="3264"/>
          </a:p>
        </p:txBody>
      </p:sp>
      <p:sp>
        <p:nvSpPr>
          <p:cNvPr id="754" name="Google Shape;754;p62"/>
          <p:cNvSpPr txBox="1"/>
          <p:nvPr/>
        </p:nvSpPr>
        <p:spPr>
          <a:xfrm>
            <a:off x="2864045" y="5546743"/>
            <a:ext cx="6450896" cy="346464"/>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2176">
                <a:solidFill>
                  <a:schemeClr val="dk1"/>
                </a:solidFill>
                <a:latin typeface="Times New Roman"/>
                <a:ea typeface="Times New Roman"/>
                <a:cs typeface="Times New Roman"/>
                <a:sym typeface="Times New Roman"/>
              </a:rPr>
              <a:t>The binary countdown protocol.	A dash indicates silence.</a:t>
            </a:r>
            <a:endParaRPr sz="2176">
              <a:solidFill>
                <a:schemeClr val="dk1"/>
              </a:solidFill>
              <a:latin typeface="Times New Roman"/>
              <a:ea typeface="Times New Roman"/>
              <a:cs typeface="Times New Roman"/>
              <a:sym typeface="Times New Roman"/>
            </a:endParaRPr>
          </a:p>
        </p:txBody>
      </p:sp>
      <p:pic>
        <p:nvPicPr>
          <p:cNvPr id="755" name="Google Shape;755;p62"/>
          <p:cNvPicPr preferRelativeResize="0"/>
          <p:nvPr/>
        </p:nvPicPr>
        <p:blipFill rotWithShape="1">
          <a:blip r:embed="rId3">
            <a:alphaModFix/>
          </a:blip>
          <a:srcRect b="0" l="0" r="0" t="0"/>
          <a:stretch/>
        </p:blipFill>
        <p:spPr>
          <a:xfrm>
            <a:off x="3961785" y="1513251"/>
            <a:ext cx="3993239" cy="3909578"/>
          </a:xfrm>
          <a:prstGeom prst="rect">
            <a:avLst/>
          </a:prstGeom>
          <a:noFill/>
          <a:ln>
            <a:noFill/>
          </a:ln>
        </p:spPr>
      </p:pic>
      <p:sp>
        <p:nvSpPr>
          <p:cNvPr id="756" name="Google Shape;756;p62"/>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ETHERNET:</a:t>
            </a:r>
            <a:br>
              <a:rPr lang="en-US" sz="1800">
                <a:latin typeface="Calibri"/>
                <a:ea typeface="Calibri"/>
                <a:cs typeface="Calibri"/>
                <a:sym typeface="Calibri"/>
              </a:rPr>
            </a:br>
            <a:endParaRPr/>
          </a:p>
        </p:txBody>
      </p:sp>
      <p:sp>
        <p:nvSpPr>
          <p:cNvPr id="762" name="Google Shape;762;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IEEE STANDARDS</a:t>
            </a:r>
            <a:endParaRPr sz="20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b="1" lang="en-US" sz="1800">
                <a:latin typeface="Times New Roman"/>
                <a:ea typeface="Times New Roman"/>
                <a:cs typeface="Times New Roman"/>
                <a:sym typeface="Times New Roman"/>
              </a:rPr>
              <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LAN market has several technologies such as Ethernet, Token Ring, Token Bus, FDDI, and ATM LAN.</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In 1985, the Computer Society of the IEEE started a project, called Project 802, to set standards to enable intercommunication among equipment from a variety of manufacturers. Project 802 is a </a:t>
            </a:r>
            <a:r>
              <a:rPr lang="en-US" sz="1800">
                <a:highlight>
                  <a:srgbClr val="FFFF00"/>
                </a:highlight>
                <a:latin typeface="Times New Roman"/>
                <a:ea typeface="Times New Roman"/>
                <a:cs typeface="Times New Roman"/>
                <a:sym typeface="Times New Roman"/>
              </a:rPr>
              <a:t>way of specifying functions of the physical layer and the data link layer of major LAN protocols.</a:t>
            </a:r>
            <a:endParaRPr sz="1800">
              <a:highlight>
                <a:srgbClr val="FFFF00"/>
              </a:highlight>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763" name="Google Shape;76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64" name="Google Shape;76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5" name="Google Shape;765;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4"/>
          <p:cNvSpPr txBox="1"/>
          <p:nvPr>
            <p:ph idx="1" type="body"/>
          </p:nvPr>
        </p:nvSpPr>
        <p:spPr>
          <a:xfrm>
            <a:off x="176367" y="811762"/>
            <a:ext cx="11707906" cy="618894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US" sz="1800">
                <a:latin typeface="Times New Roman"/>
                <a:ea typeface="Times New Roman"/>
                <a:cs typeface="Times New Roman"/>
                <a:sym typeface="Times New Roman"/>
              </a:rPr>
              <a:t>The IEEE has subdivided data link layer into two sublayers: </a:t>
            </a:r>
            <a:r>
              <a:rPr b="1" lang="en-US" sz="1800">
                <a:highlight>
                  <a:srgbClr val="FFFF00"/>
                </a:highlight>
                <a:latin typeface="Times New Roman"/>
                <a:ea typeface="Times New Roman"/>
                <a:cs typeface="Times New Roman"/>
                <a:sym typeface="Times New Roman"/>
              </a:rPr>
              <a:t>logical link control (LLC) and media access control (MAC).</a:t>
            </a:r>
            <a:endParaRPr/>
          </a:p>
          <a:p>
            <a:pPr indent="-228600" lvl="0" marL="228600" rtl="0" algn="l">
              <a:lnSpc>
                <a:spcPct val="107000"/>
              </a:lnSpc>
              <a:spcBef>
                <a:spcPts val="1000"/>
              </a:spcBef>
              <a:spcAft>
                <a:spcPts val="0"/>
              </a:spcAft>
              <a:buClr>
                <a:schemeClr val="dk1"/>
              </a:buClr>
              <a:buSzPts val="1800"/>
              <a:buChar char="•"/>
            </a:pPr>
            <a:r>
              <a:rPr b="1" lang="en-US" sz="1800">
                <a:latin typeface="Times New Roman"/>
                <a:ea typeface="Times New Roman"/>
                <a:cs typeface="Times New Roman"/>
                <a:sym typeface="Times New Roman"/>
              </a:rPr>
              <a:t>Figure </a:t>
            </a:r>
            <a:r>
              <a:rPr b="1" i="1" lang="en-US" sz="1800">
                <a:latin typeface="Times New Roman"/>
                <a:ea typeface="Times New Roman"/>
                <a:cs typeface="Times New Roman"/>
                <a:sym typeface="Times New Roman"/>
              </a:rPr>
              <a:t>IEEE standard for LANs</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114300" lvl="0" marL="228600" rtl="0" algn="l">
              <a:lnSpc>
                <a:spcPct val="90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771" name="Google Shape;771;p64"/>
          <p:cNvPicPr preferRelativeResize="0"/>
          <p:nvPr/>
        </p:nvPicPr>
        <p:blipFill rotWithShape="1">
          <a:blip r:embed="rId3">
            <a:alphaModFix/>
          </a:blip>
          <a:srcRect b="0" l="0" r="0" t="0"/>
          <a:stretch/>
        </p:blipFill>
        <p:spPr>
          <a:xfrm>
            <a:off x="1719028" y="2128478"/>
            <a:ext cx="7835519" cy="3917760"/>
          </a:xfrm>
          <a:prstGeom prst="rect">
            <a:avLst/>
          </a:prstGeom>
          <a:noFill/>
          <a:ln>
            <a:noFill/>
          </a:ln>
        </p:spPr>
      </p:pic>
      <p:sp>
        <p:nvSpPr>
          <p:cNvPr id="772" name="Google Shape;77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73" name="Google Shape;77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4" name="Google Shape;774;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5"/>
          <p:cNvSpPr txBox="1"/>
          <p:nvPr>
            <p:ph idx="1" type="body"/>
          </p:nvPr>
        </p:nvSpPr>
        <p:spPr>
          <a:xfrm>
            <a:off x="242047" y="331694"/>
            <a:ext cx="11716871" cy="6624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Logical Link Control:</a:t>
            </a:r>
            <a:endParaRPr/>
          </a:p>
          <a:p>
            <a:pPr indent="0" lvl="0" marL="0" rtl="0" algn="l">
              <a:lnSpc>
                <a:spcPct val="90000"/>
              </a:lnSpc>
              <a:spcBef>
                <a:spcPts val="1000"/>
              </a:spcBef>
              <a:spcAft>
                <a:spcPts val="0"/>
              </a:spcAft>
              <a:buClr>
                <a:schemeClr val="dk1"/>
              </a:buClr>
              <a:buSzPts val="2000"/>
              <a:buNone/>
            </a:pPr>
            <a:r>
              <a:t/>
            </a:r>
            <a:endParaRPr sz="2000">
              <a:latin typeface="Calibri"/>
              <a:ea typeface="Calibri"/>
              <a:cs typeface="Calibri"/>
              <a:sym typeface="Calibri"/>
            </a:endParaRPr>
          </a:p>
          <a:p>
            <a:pPr indent="-342900" lvl="0" marL="342900" rtl="0" algn="l">
              <a:lnSpc>
                <a:spcPct val="107000"/>
              </a:lnSpc>
              <a:spcBef>
                <a:spcPts val="1000"/>
              </a:spcBef>
              <a:spcAft>
                <a:spcPts val="0"/>
              </a:spcAft>
              <a:buClr>
                <a:schemeClr val="dk1"/>
              </a:buClr>
              <a:buSzPts val="1800"/>
              <a:buFont typeface="Arial"/>
              <a:buChar char="•"/>
            </a:pPr>
            <a:r>
              <a:rPr lang="en-US" sz="1800">
                <a:latin typeface="Times New Roman"/>
                <a:ea typeface="Times New Roman"/>
                <a:cs typeface="Times New Roman"/>
                <a:sym typeface="Times New Roman"/>
              </a:rPr>
              <a:t>In IEEE Project 802, </a:t>
            </a:r>
            <a:r>
              <a:rPr lang="en-US" sz="1800">
                <a:highlight>
                  <a:srgbClr val="FFFF00"/>
                </a:highlight>
                <a:latin typeface="Times New Roman"/>
                <a:ea typeface="Times New Roman"/>
                <a:cs typeface="Times New Roman"/>
                <a:sym typeface="Times New Roman"/>
              </a:rPr>
              <a:t>flow control, error control </a:t>
            </a:r>
            <a:r>
              <a:rPr lang="en-US" sz="1800">
                <a:latin typeface="Times New Roman"/>
                <a:ea typeface="Times New Roman"/>
                <a:cs typeface="Times New Roman"/>
                <a:sym typeface="Times New Roman"/>
              </a:rPr>
              <a:t>and part of framing duties are collected into one sublayer called the </a:t>
            </a:r>
            <a:r>
              <a:rPr lang="en-US" sz="1800">
                <a:highlight>
                  <a:srgbClr val="FFFF00"/>
                </a:highlight>
                <a:latin typeface="Times New Roman"/>
                <a:ea typeface="Times New Roman"/>
                <a:cs typeface="Times New Roman"/>
                <a:sym typeface="Times New Roman"/>
              </a:rPr>
              <a:t>logical link control</a:t>
            </a: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LLC provides one single data link control protocol for all IEEE LANs.</a:t>
            </a:r>
            <a:endParaRPr sz="1800">
              <a:latin typeface="Calibri"/>
              <a:ea typeface="Calibri"/>
              <a:cs typeface="Calibri"/>
              <a:sym typeface="Calibri"/>
            </a:endParaRPr>
          </a:p>
          <a:p>
            <a:pPr indent="-228600" lvl="0" marL="228600" rtl="0" algn="l">
              <a:lnSpc>
                <a:spcPct val="90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A single LLC protocol can provide interconnectivity between different LANs because it makes the MAC sublayer transparent</a:t>
            </a:r>
            <a:r>
              <a:rPr b="1" lang="en-US" sz="1800">
                <a:latin typeface="Times New Roman"/>
                <a:ea typeface="Times New Roman"/>
                <a:cs typeface="Times New Roman"/>
                <a:sym typeface="Times New Roman"/>
              </a:rPr>
              <a:t>. </a:t>
            </a:r>
            <a:endParaRPr/>
          </a:p>
          <a:p>
            <a:pPr indent="-114300" lvl="0" marL="228600" rtl="0" algn="l">
              <a:lnSpc>
                <a:spcPct val="90000"/>
              </a:lnSpc>
              <a:spcBef>
                <a:spcPts val="1000"/>
              </a:spcBef>
              <a:spcAft>
                <a:spcPts val="0"/>
              </a:spcAft>
              <a:buClr>
                <a:schemeClr val="dk1"/>
              </a:buClr>
              <a:buSzPts val="1800"/>
              <a:buNone/>
            </a:pPr>
            <a:r>
              <a:t/>
            </a:r>
            <a:endParaRPr b="1" sz="1800">
              <a:latin typeface="Times New Roman"/>
              <a:ea typeface="Times New Roman"/>
              <a:cs typeface="Times New Roman"/>
              <a:sym typeface="Times New Roman"/>
            </a:endParaRPr>
          </a:p>
          <a:p>
            <a:pPr indent="-114300" lvl="0" marL="228600" rtl="0" algn="l">
              <a:lnSpc>
                <a:spcPct val="90000"/>
              </a:lnSpc>
              <a:spcBef>
                <a:spcPts val="1000"/>
              </a:spcBef>
              <a:spcAft>
                <a:spcPts val="0"/>
              </a:spcAft>
              <a:buClr>
                <a:schemeClr val="dk1"/>
              </a:buClr>
              <a:buSzPts val="1800"/>
              <a:buNone/>
            </a:pPr>
            <a:r>
              <a:t/>
            </a:r>
            <a:endParaRPr b="1" sz="1800">
              <a:latin typeface="Times New Roman"/>
              <a:ea typeface="Times New Roman"/>
              <a:cs typeface="Times New Roman"/>
              <a:sym typeface="Times New Roman"/>
            </a:endParaRPr>
          </a:p>
          <a:p>
            <a:pPr indent="-342900" lvl="0" marL="342900" rtl="0" algn="l">
              <a:lnSpc>
                <a:spcPct val="107000"/>
              </a:lnSpc>
              <a:spcBef>
                <a:spcPts val="1000"/>
              </a:spcBef>
              <a:spcAft>
                <a:spcPts val="0"/>
              </a:spcAft>
              <a:buClr>
                <a:schemeClr val="dk1"/>
              </a:buClr>
              <a:buSzPts val="2000"/>
              <a:buFont typeface="Arial"/>
              <a:buChar char="•"/>
            </a:pPr>
            <a:r>
              <a:rPr b="1" lang="en-US" sz="2000">
                <a:latin typeface="Times New Roman"/>
                <a:ea typeface="Times New Roman"/>
                <a:cs typeface="Times New Roman"/>
                <a:sym typeface="Times New Roman"/>
              </a:rPr>
              <a:t>Framing:</a:t>
            </a:r>
            <a:endParaRPr sz="20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LLC defines a Protocol data unit (PDU) has the header field which is used for </a:t>
            </a:r>
            <a:r>
              <a:rPr lang="en-US" sz="1800">
                <a:highlight>
                  <a:srgbClr val="FFFF00"/>
                </a:highlight>
                <a:latin typeface="Times New Roman"/>
                <a:ea typeface="Times New Roman"/>
                <a:cs typeface="Times New Roman"/>
                <a:sym typeface="Times New Roman"/>
              </a:rPr>
              <a:t>flow and error control</a:t>
            </a:r>
            <a:r>
              <a:rPr lang="en-US" sz="1800">
                <a:latin typeface="Times New Roman"/>
                <a:ea typeface="Times New Roman"/>
                <a:cs typeface="Times New Roman"/>
                <a:sym typeface="Times New Roman"/>
              </a:rPr>
              <a:t>.</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two other header fields define the upper-layer protocol at the source and destination that uses LLC </a:t>
            </a:r>
            <a:r>
              <a:rPr lang="en-US" sz="1800">
                <a:highlight>
                  <a:srgbClr val="FFFF00"/>
                </a:highlight>
                <a:latin typeface="Times New Roman"/>
                <a:ea typeface="Times New Roman"/>
                <a:cs typeface="Times New Roman"/>
                <a:sym typeface="Times New Roman"/>
              </a:rPr>
              <a:t>– destination service access point and source service access point. </a:t>
            </a:r>
            <a:endParaRPr sz="1800">
              <a:highlight>
                <a:srgbClr val="FFFF00"/>
              </a:highlight>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780" name="Google Shape;78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81" name="Google Shape;78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2" name="Google Shape;782;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6"/>
          <p:cNvSpPr txBox="1"/>
          <p:nvPr>
            <p:ph idx="1" type="body"/>
          </p:nvPr>
        </p:nvSpPr>
        <p:spPr>
          <a:xfrm>
            <a:off x="322729" y="358588"/>
            <a:ext cx="11465859" cy="64994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US" sz="1800">
                <a:latin typeface="Times New Roman"/>
                <a:ea typeface="Times New Roman"/>
                <a:cs typeface="Times New Roman"/>
                <a:sym typeface="Times New Roman"/>
              </a:rPr>
              <a:t>Figure   </a:t>
            </a:r>
            <a:r>
              <a:rPr b="1" i="1" lang="en-US" sz="1800">
                <a:latin typeface="Times New Roman"/>
                <a:ea typeface="Times New Roman"/>
                <a:cs typeface="Times New Roman"/>
                <a:sym typeface="Times New Roman"/>
              </a:rPr>
              <a:t>HDLC frame compared with LLC and MAC frames</a:t>
            </a:r>
            <a:endParaRPr sz="1800">
              <a:latin typeface="Calibri"/>
              <a:ea typeface="Calibri"/>
              <a:cs typeface="Calibri"/>
              <a:sym typeface="Calibri"/>
            </a:endParaRPr>
          </a:p>
          <a:p>
            <a:pPr indent="0" lvl="0" marL="0" rtl="0" algn="l">
              <a:lnSpc>
                <a:spcPct val="90000"/>
              </a:lnSpc>
              <a:spcBef>
                <a:spcPts val="1000"/>
              </a:spcBef>
              <a:spcAft>
                <a:spcPts val="0"/>
              </a:spcAft>
              <a:buClr>
                <a:srgbClr val="202124"/>
              </a:buClr>
              <a:buSzPts val="1400"/>
              <a:buNone/>
            </a:pPr>
            <a:r>
              <a:rPr b="0" i="0" lang="en-US" sz="1400">
                <a:solidFill>
                  <a:srgbClr val="202124"/>
                </a:solidFill>
                <a:latin typeface="arial"/>
                <a:ea typeface="arial"/>
                <a:cs typeface="arial"/>
                <a:sym typeface="arial"/>
              </a:rPr>
              <a:t>FCS (Frame Check Sequence) </a:t>
            </a:r>
            <a:endParaRPr sz="1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88" name="Google Shape;788;p66"/>
          <p:cNvPicPr preferRelativeResize="0"/>
          <p:nvPr/>
        </p:nvPicPr>
        <p:blipFill rotWithShape="1">
          <a:blip r:embed="rId3">
            <a:alphaModFix/>
          </a:blip>
          <a:srcRect b="0" l="0" r="0" t="0"/>
          <a:stretch/>
        </p:blipFill>
        <p:spPr>
          <a:xfrm>
            <a:off x="1205631" y="1241667"/>
            <a:ext cx="9207332" cy="2592049"/>
          </a:xfrm>
          <a:prstGeom prst="rect">
            <a:avLst/>
          </a:prstGeom>
          <a:noFill/>
          <a:ln>
            <a:noFill/>
          </a:ln>
        </p:spPr>
      </p:pic>
      <p:sp>
        <p:nvSpPr>
          <p:cNvPr id="789" name="Google Shape;789;p66"/>
          <p:cNvSpPr txBox="1"/>
          <p:nvPr/>
        </p:nvSpPr>
        <p:spPr>
          <a:xfrm>
            <a:off x="403412" y="3608294"/>
            <a:ext cx="9807388" cy="226626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a:solidFill>
                  <a:schemeClr val="dk1"/>
                </a:solidFill>
                <a:latin typeface="Times New Roman"/>
                <a:ea typeface="Times New Roman"/>
                <a:cs typeface="Times New Roman"/>
                <a:sym typeface="Times New Roman"/>
              </a:rPr>
              <a:t>Medium Access Control</a:t>
            </a:r>
            <a:endParaRPr sz="12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dk1"/>
                </a:solidFill>
                <a:latin typeface="Times New Roman"/>
                <a:ea typeface="Times New Roman"/>
                <a:cs typeface="Times New Roman"/>
                <a:sym typeface="Times New Roman"/>
              </a:rPr>
              <a:t> It specifies the media access method for each LAN.</a:t>
            </a:r>
            <a:endParaRPr sz="1200">
              <a:solidFill>
                <a:schemeClr val="dk1"/>
              </a:solidFill>
              <a:latin typeface="Calibri"/>
              <a:ea typeface="Calibri"/>
              <a:cs typeface="Calibri"/>
              <a:sym typeface="Calibri"/>
            </a:endParaRPr>
          </a:p>
          <a:p>
            <a:pPr indent="-342900" lvl="0" marL="342900" marR="0" rtl="0" algn="l">
              <a:lnSpc>
                <a:spcPct val="107000"/>
              </a:lnSpc>
              <a:spcBef>
                <a:spcPts val="8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For example, it defines </a:t>
            </a:r>
            <a:r>
              <a:rPr lang="en-US" sz="1800">
                <a:solidFill>
                  <a:schemeClr val="dk1"/>
                </a:solidFill>
                <a:highlight>
                  <a:srgbClr val="FFFF00"/>
                </a:highlight>
                <a:latin typeface="Times New Roman"/>
                <a:ea typeface="Times New Roman"/>
                <a:cs typeface="Times New Roman"/>
                <a:sym typeface="Times New Roman"/>
              </a:rPr>
              <a:t>CSMA/CD as the media access method for Ethernet LANs </a:t>
            </a:r>
            <a:r>
              <a:rPr lang="en-US" sz="1800">
                <a:solidFill>
                  <a:schemeClr val="dk1"/>
                </a:solidFill>
                <a:latin typeface="Times New Roman"/>
                <a:ea typeface="Times New Roman"/>
                <a:cs typeface="Times New Roman"/>
                <a:sym typeface="Times New Roman"/>
              </a:rPr>
              <a:t>and the token-passing method for Token Ring and Token Bus LANs.</a:t>
            </a:r>
            <a:endParaRPr sz="1200">
              <a:solidFill>
                <a:schemeClr val="dk1"/>
              </a:solidFill>
              <a:latin typeface="Calibri"/>
              <a:ea typeface="Calibri"/>
              <a:cs typeface="Calibri"/>
              <a:sym typeface="Calibri"/>
            </a:endParaRPr>
          </a:p>
          <a:p>
            <a:pPr indent="-342900" lvl="0" marL="342900" marR="0" rtl="0" algn="l">
              <a:lnSpc>
                <a:spcPct val="107000"/>
              </a:lnSpc>
              <a:spcBef>
                <a:spcPts val="8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It defines the access method and the framing format specific to corresponding LAN protocol.</a:t>
            </a:r>
            <a:endParaRPr sz="12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dk1"/>
                </a:solidFill>
                <a:latin typeface="Times New Roman"/>
                <a:ea typeface="Times New Roman"/>
                <a:cs typeface="Times New Roman"/>
                <a:sym typeface="Times New Roman"/>
              </a:rPr>
              <a:t> </a:t>
            </a:r>
            <a:endParaRPr sz="1200">
              <a:solidFill>
                <a:schemeClr val="dk1"/>
              </a:solidFill>
              <a:latin typeface="Calibri"/>
              <a:ea typeface="Calibri"/>
              <a:cs typeface="Calibri"/>
              <a:sym typeface="Calibri"/>
            </a:endParaRPr>
          </a:p>
        </p:txBody>
      </p:sp>
      <p:sp>
        <p:nvSpPr>
          <p:cNvPr id="790" name="Google Shape;790;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791" name="Google Shape;79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7"/>
          <p:cNvSpPr txBox="1"/>
          <p:nvPr>
            <p:ph idx="1" type="body"/>
          </p:nvPr>
        </p:nvSpPr>
        <p:spPr>
          <a:xfrm>
            <a:off x="304800" y="418166"/>
            <a:ext cx="11501718" cy="6161928"/>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STANDARD ETHERNET:</a:t>
            </a:r>
            <a:endParaRPr sz="20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original Ethernet was created in 1976 at Xerox’s Palo Alto Research Center (PARC). Since then, it has gone through four generations. We briefly discuss the Standard (or traditional) Ethernet in this section. </a:t>
            </a:r>
            <a:endParaRPr/>
          </a:p>
          <a:p>
            <a:pPr indent="0" lvl="0" marL="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Figure </a:t>
            </a:r>
            <a:r>
              <a:rPr b="1" i="1" lang="en-US" sz="1800">
                <a:latin typeface="Times New Roman"/>
                <a:ea typeface="Times New Roman"/>
                <a:cs typeface="Times New Roman"/>
                <a:sym typeface="Times New Roman"/>
              </a:rPr>
              <a:t>Ethernet evolution through four generations</a:t>
            </a:r>
            <a:endParaRPr/>
          </a:p>
          <a:p>
            <a:pPr indent="-114300" lvl="0" marL="228600" rtl="0" algn="l">
              <a:lnSpc>
                <a:spcPct val="107000"/>
              </a:lnSpc>
              <a:spcBef>
                <a:spcPts val="1800"/>
              </a:spcBef>
              <a:spcAft>
                <a:spcPts val="0"/>
              </a:spcAft>
              <a:buClr>
                <a:schemeClr val="dk1"/>
              </a:buClr>
              <a:buSzPts val="1800"/>
              <a:buNone/>
            </a:pPr>
            <a:r>
              <a:t/>
            </a:r>
            <a:endParaRPr b="1" i="1" sz="1800">
              <a:latin typeface="Times New Roman"/>
              <a:ea typeface="Times New Roman"/>
              <a:cs typeface="Times New Roman"/>
              <a:sym typeface="Times New Roman"/>
            </a:endParaRPr>
          </a:p>
          <a:p>
            <a:pPr indent="-114300" lvl="0" marL="22860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798" name="Google Shape;798;p67"/>
          <p:cNvPicPr preferRelativeResize="0"/>
          <p:nvPr/>
        </p:nvPicPr>
        <p:blipFill rotWithShape="1">
          <a:blip r:embed="rId3">
            <a:alphaModFix/>
          </a:blip>
          <a:srcRect b="0" l="0" r="0" t="0"/>
          <a:stretch/>
        </p:blipFill>
        <p:spPr>
          <a:xfrm>
            <a:off x="1712830" y="3205065"/>
            <a:ext cx="8211047" cy="2617237"/>
          </a:xfrm>
          <a:prstGeom prst="rect">
            <a:avLst/>
          </a:prstGeom>
          <a:noFill/>
          <a:ln>
            <a:noFill/>
          </a:ln>
        </p:spPr>
      </p:pic>
      <p:sp>
        <p:nvSpPr>
          <p:cNvPr id="799" name="Google Shape;799;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00" name="Google Shape;800;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1" name="Google Shape;801;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8"/>
          <p:cNvSpPr txBox="1"/>
          <p:nvPr>
            <p:ph idx="1" type="body"/>
          </p:nvPr>
        </p:nvSpPr>
        <p:spPr>
          <a:xfrm>
            <a:off x="367553" y="331694"/>
            <a:ext cx="11519647" cy="6329082"/>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MAC SUBLAYER:</a:t>
            </a:r>
            <a:endParaRPr sz="20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In standard Ethernet, the MAC sublayer governs the operation of the access method.</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It also frames data received from the upper layers and passes them to the physical layer.</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2000"/>
              <a:buChar char="•"/>
            </a:pPr>
            <a:r>
              <a:rPr b="1" lang="en-US" sz="2000">
                <a:latin typeface="Times New Roman"/>
                <a:ea typeface="Times New Roman"/>
                <a:cs typeface="Times New Roman"/>
                <a:sym typeface="Times New Roman"/>
              </a:rPr>
              <a:t>Frame Format:</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Ethernet does not provide any mechanism for acknowledging received frames.</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This frame contains </a:t>
            </a:r>
            <a:r>
              <a:rPr b="1" lang="en-US" sz="1800">
                <a:latin typeface="Times New Roman"/>
                <a:ea typeface="Times New Roman"/>
                <a:cs typeface="Times New Roman"/>
                <a:sym typeface="Times New Roman"/>
              </a:rPr>
              <a:t>7 fields</a:t>
            </a:r>
            <a:r>
              <a:rPr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preamble, SFD, DA, SA, length or type of protocol data unit, upper-layer data and CRC</a:t>
            </a:r>
            <a:r>
              <a:rPr lang="en-US" sz="1800">
                <a:latin typeface="Times New Roman"/>
                <a:ea typeface="Times New Roman"/>
                <a:cs typeface="Times New Roman"/>
                <a:sym typeface="Times New Roman"/>
              </a:rPr>
              <a:t>.</a:t>
            </a:r>
            <a:endParaRPr sz="18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807" name="Google Shape;807;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08" name="Google Shape;808;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9" name="Google Shape;809;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9"/>
          <p:cNvSpPr txBox="1"/>
          <p:nvPr>
            <p:ph idx="1" type="body"/>
          </p:nvPr>
        </p:nvSpPr>
        <p:spPr>
          <a:xfrm>
            <a:off x="224117" y="215152"/>
            <a:ext cx="11528611" cy="64904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Figure 13.4 802.3 MAC frame</a:t>
            </a:r>
            <a:endParaRPr sz="20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5" name="Google Shape;815;p69"/>
          <p:cNvPicPr preferRelativeResize="0"/>
          <p:nvPr/>
        </p:nvPicPr>
        <p:blipFill rotWithShape="1">
          <a:blip r:embed="rId3">
            <a:alphaModFix/>
          </a:blip>
          <a:srcRect b="0" l="0" r="0" t="0"/>
          <a:stretch/>
        </p:blipFill>
        <p:spPr>
          <a:xfrm>
            <a:off x="591671" y="1181436"/>
            <a:ext cx="10076329" cy="2247563"/>
          </a:xfrm>
          <a:prstGeom prst="rect">
            <a:avLst/>
          </a:prstGeom>
          <a:noFill/>
          <a:ln>
            <a:noFill/>
          </a:ln>
        </p:spPr>
      </p:pic>
      <p:pic>
        <p:nvPicPr>
          <p:cNvPr id="816" name="Google Shape;816;p69"/>
          <p:cNvPicPr preferRelativeResize="0"/>
          <p:nvPr/>
        </p:nvPicPr>
        <p:blipFill rotWithShape="1">
          <a:blip r:embed="rId4">
            <a:alphaModFix/>
          </a:blip>
          <a:srcRect b="0" l="0" r="0" t="0"/>
          <a:stretch/>
        </p:blipFill>
        <p:spPr>
          <a:xfrm>
            <a:off x="797859" y="3796553"/>
            <a:ext cx="9511553" cy="1880010"/>
          </a:xfrm>
          <a:prstGeom prst="rect">
            <a:avLst/>
          </a:prstGeom>
          <a:noFill/>
          <a:ln>
            <a:noFill/>
          </a:ln>
        </p:spPr>
      </p:pic>
      <p:sp>
        <p:nvSpPr>
          <p:cNvPr id="817" name="Google Shape;817;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18" name="Google Shape;81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9" name="Google Shape;81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296" name="Google Shape;296;p7"/>
          <p:cNvSpPr txBox="1"/>
          <p:nvPr/>
        </p:nvSpPr>
        <p:spPr>
          <a:xfrm>
            <a:off x="2196354" y="762383"/>
            <a:ext cx="7647447" cy="4259903"/>
          </a:xfrm>
          <a:prstGeom prst="rect">
            <a:avLst/>
          </a:prstGeom>
          <a:noFill/>
          <a:ln>
            <a:noFill/>
          </a:ln>
        </p:spPr>
        <p:txBody>
          <a:bodyPr anchorCtr="0" anchor="t" bIns="0" lIns="0" spcFirstLastPara="1" rIns="0" wrap="square" tIns="10925">
            <a:spAutoFit/>
          </a:bodyPr>
          <a:lstStyle/>
          <a:p>
            <a:pPr indent="0" lvl="0" marL="11516" marR="336278"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It is very likely that when one of them stops  speaking, two or more will start talking at  once, leading to chaos.</a:t>
            </a:r>
            <a:endParaRPr sz="3264">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4761">
              <a:solidFill>
                <a:schemeClr val="dk1"/>
              </a:solidFill>
              <a:latin typeface="Times New Roman"/>
              <a:ea typeface="Times New Roman"/>
              <a:cs typeface="Times New Roman"/>
              <a:sym typeface="Times New Roman"/>
            </a:endParaRPr>
          </a:p>
          <a:p>
            <a:pPr indent="0" lvl="0" marL="11516" marR="4607" rtl="0" algn="l">
              <a:lnSpc>
                <a:spcPct val="100200"/>
              </a:lnSpc>
              <a:spcBef>
                <a:spcPts val="0"/>
              </a:spcBef>
              <a:spcAft>
                <a:spcPts val="0"/>
              </a:spcAft>
              <a:buNone/>
            </a:pPr>
            <a:r>
              <a:rPr lang="en-US" sz="3264">
                <a:solidFill>
                  <a:schemeClr val="dk1"/>
                </a:solidFill>
                <a:latin typeface="Times New Roman"/>
                <a:ea typeface="Times New Roman"/>
                <a:cs typeface="Times New Roman"/>
                <a:sym typeface="Times New Roman"/>
              </a:rPr>
              <a:t>In a face-to-face meeting, chaos is avoided by  external means, for example, at a meeting,  people raise their hands to request permission  to speak.</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70"/>
          <p:cNvPicPr preferRelativeResize="0"/>
          <p:nvPr>
            <p:ph idx="1" type="body"/>
          </p:nvPr>
        </p:nvPicPr>
        <p:blipFill rotWithShape="1">
          <a:blip r:embed="rId3">
            <a:alphaModFix/>
          </a:blip>
          <a:srcRect b="0" l="0" r="0" t="0"/>
          <a:stretch/>
        </p:blipFill>
        <p:spPr>
          <a:xfrm>
            <a:off x="998398" y="1968339"/>
            <a:ext cx="8810625" cy="4156263"/>
          </a:xfrm>
          <a:prstGeom prst="rect">
            <a:avLst/>
          </a:prstGeom>
          <a:noFill/>
          <a:ln>
            <a:noFill/>
          </a:ln>
        </p:spPr>
      </p:pic>
      <p:sp>
        <p:nvSpPr>
          <p:cNvPr id="825" name="Google Shape;825;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26" name="Google Shape;82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7" name="Google Shape;827;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pic>
        <p:nvPicPr>
          <p:cNvPr id="828" name="Google Shape;828;p70"/>
          <p:cNvPicPr preferRelativeResize="0"/>
          <p:nvPr/>
        </p:nvPicPr>
        <p:blipFill rotWithShape="1">
          <a:blip r:embed="rId4">
            <a:alphaModFix/>
          </a:blip>
          <a:srcRect b="0" l="0" r="0" t="0"/>
          <a:stretch/>
        </p:blipFill>
        <p:spPr>
          <a:xfrm>
            <a:off x="998398" y="646738"/>
            <a:ext cx="8701778" cy="112540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1"/>
          <p:cNvSpPr txBox="1"/>
          <p:nvPr>
            <p:ph idx="1" type="body"/>
          </p:nvPr>
        </p:nvSpPr>
        <p:spPr>
          <a:xfrm>
            <a:off x="259975" y="340658"/>
            <a:ext cx="11609295" cy="640976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Figure Minimum and maximum lengths</a:t>
            </a:r>
            <a:endParaRPr sz="20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34" name="Google Shape;834;p71"/>
          <p:cNvPicPr preferRelativeResize="0"/>
          <p:nvPr/>
        </p:nvPicPr>
        <p:blipFill rotWithShape="1">
          <a:blip r:embed="rId3">
            <a:alphaModFix/>
          </a:blip>
          <a:srcRect b="0" l="0" r="0" t="0"/>
          <a:stretch/>
        </p:blipFill>
        <p:spPr>
          <a:xfrm>
            <a:off x="735105" y="1021976"/>
            <a:ext cx="9762565" cy="2407024"/>
          </a:xfrm>
          <a:prstGeom prst="rect">
            <a:avLst/>
          </a:prstGeom>
          <a:noFill/>
          <a:ln>
            <a:noFill/>
          </a:ln>
        </p:spPr>
      </p:pic>
      <p:pic>
        <p:nvPicPr>
          <p:cNvPr id="835" name="Google Shape;835;p71"/>
          <p:cNvPicPr preferRelativeResize="0"/>
          <p:nvPr/>
        </p:nvPicPr>
        <p:blipFill rotWithShape="1">
          <a:blip r:embed="rId4">
            <a:alphaModFix/>
          </a:blip>
          <a:srcRect b="0" l="0" r="0" t="0"/>
          <a:stretch/>
        </p:blipFill>
        <p:spPr>
          <a:xfrm>
            <a:off x="806825" y="4029635"/>
            <a:ext cx="9914964" cy="2407024"/>
          </a:xfrm>
          <a:prstGeom prst="rect">
            <a:avLst/>
          </a:prstGeom>
          <a:noFill/>
          <a:ln>
            <a:noFill/>
          </a:ln>
        </p:spPr>
      </p:pic>
      <p:sp>
        <p:nvSpPr>
          <p:cNvPr id="836" name="Google Shape;836;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37" name="Google Shape;837;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8" name="Google Shape;838;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2"/>
          <p:cNvSpPr txBox="1"/>
          <p:nvPr>
            <p:ph idx="1" type="body"/>
          </p:nvPr>
        </p:nvSpPr>
        <p:spPr>
          <a:xfrm>
            <a:off x="197223" y="242047"/>
            <a:ext cx="11797553" cy="6373906"/>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Addressing:</a:t>
            </a:r>
            <a:r>
              <a:rPr lang="en-US" sz="2000">
                <a:latin typeface="Times New Roman"/>
                <a:ea typeface="Times New Roman"/>
                <a:cs typeface="Times New Roman"/>
                <a:sym typeface="Times New Roman"/>
              </a:rPr>
              <a:t> </a:t>
            </a:r>
            <a:endParaRPr sz="20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Each station on an Ethernet network has its own Network Interface Card (NIC).</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NIC fits inside the station and provides the station with a 6-byte physical address.</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Ethernet address is a 6-byte (48 bits), normally written in hexa-decimal notation, with a colon between bytes.</a:t>
            </a:r>
            <a:endParaRPr/>
          </a:p>
          <a:p>
            <a:pPr indent="-228600" lvl="0" marL="342900" rtl="0" algn="l">
              <a:lnSpc>
                <a:spcPct val="107000"/>
              </a:lnSpc>
              <a:spcBef>
                <a:spcPts val="1800"/>
              </a:spcBef>
              <a:spcAft>
                <a:spcPts val="0"/>
              </a:spcAft>
              <a:buClr>
                <a:schemeClr val="dk1"/>
              </a:buClr>
              <a:buSzPts val="1800"/>
              <a:buFont typeface="Arial"/>
              <a:buNone/>
            </a:pPr>
            <a:r>
              <a:t/>
            </a:r>
            <a:endParaRPr sz="1800">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Figure Example of an Ethernet address in hexadecimal notation</a:t>
            </a:r>
            <a:endParaRPr sz="1800">
              <a:latin typeface="Calibri"/>
              <a:ea typeface="Calibri"/>
              <a:cs typeface="Calibri"/>
              <a:sym typeface="Calibri"/>
            </a:endParaRPr>
          </a:p>
          <a:p>
            <a:pPr indent="-228600" lvl="0" marL="342900" rtl="0" algn="l">
              <a:lnSpc>
                <a:spcPct val="107000"/>
              </a:lnSpc>
              <a:spcBef>
                <a:spcPts val="1800"/>
              </a:spcBef>
              <a:spcAft>
                <a:spcPts val="0"/>
              </a:spcAft>
              <a:buClr>
                <a:schemeClr val="dk1"/>
              </a:buClr>
              <a:buSzPts val="1800"/>
              <a:buFont typeface="Arial"/>
              <a:buNone/>
            </a:pPr>
            <a:r>
              <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t/>
            </a:r>
            <a:endParaRPr sz="18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844" name="Google Shape;844;p72"/>
          <p:cNvPicPr preferRelativeResize="0"/>
          <p:nvPr/>
        </p:nvPicPr>
        <p:blipFill rotWithShape="1">
          <a:blip r:embed="rId3">
            <a:alphaModFix/>
          </a:blip>
          <a:srcRect b="0" l="0" r="0" t="0"/>
          <a:stretch/>
        </p:blipFill>
        <p:spPr>
          <a:xfrm>
            <a:off x="3230244" y="3942763"/>
            <a:ext cx="5731510" cy="1411605"/>
          </a:xfrm>
          <a:prstGeom prst="rect">
            <a:avLst/>
          </a:prstGeom>
          <a:noFill/>
          <a:ln>
            <a:noFill/>
          </a:ln>
        </p:spPr>
      </p:pic>
      <p:sp>
        <p:nvSpPr>
          <p:cNvPr id="845" name="Google Shape;845;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46" name="Google Shape;846;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7" name="Google Shape;847;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3"/>
          <p:cNvSpPr txBox="1"/>
          <p:nvPr>
            <p:ph idx="1" type="body"/>
          </p:nvPr>
        </p:nvSpPr>
        <p:spPr>
          <a:xfrm>
            <a:off x="242047" y="304800"/>
            <a:ext cx="11483788" cy="6302188"/>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Unicast, multicast and broadcast addresses:</a:t>
            </a:r>
            <a:endParaRPr sz="20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A source address is always a unicast address- the frame comes from only one station. </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destination address, however, can be unicast, multicast or broad cast address.</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If the least significant bit for the first byte in a destination address is 0, the address is unicast; otherwise, it is multicast.</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 A unicast destination address defines only one recipient and the relationship between sender and receiver is one-to-one.</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A multicast destination address defines a group of addresses and the relationship between sender and receiver is one-to-many.</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Arial"/>
              <a:buChar char="•"/>
            </a:pPr>
            <a:r>
              <a:rPr lang="en-US" sz="1800">
                <a:latin typeface="Times New Roman"/>
                <a:ea typeface="Times New Roman"/>
                <a:cs typeface="Times New Roman"/>
                <a:sym typeface="Times New Roman"/>
              </a:rPr>
              <a:t>The broadcast address is a special case of multicast address and the recipients are all the stations in the LAN.</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53" name="Google Shape;853;p73"/>
          <p:cNvPicPr preferRelativeResize="0"/>
          <p:nvPr/>
        </p:nvPicPr>
        <p:blipFill rotWithShape="1">
          <a:blip r:embed="rId3">
            <a:alphaModFix/>
          </a:blip>
          <a:srcRect b="0" l="0" r="0" t="0"/>
          <a:stretch/>
        </p:blipFill>
        <p:spPr>
          <a:xfrm>
            <a:off x="968188" y="5082839"/>
            <a:ext cx="9771530" cy="1308996"/>
          </a:xfrm>
          <a:prstGeom prst="rect">
            <a:avLst/>
          </a:prstGeom>
          <a:noFill/>
          <a:ln>
            <a:noFill/>
          </a:ln>
        </p:spPr>
      </p:pic>
      <p:sp>
        <p:nvSpPr>
          <p:cNvPr id="854" name="Google Shape;85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55" name="Google Shape;855;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6" name="Google Shape;856;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74"/>
          <p:cNvPicPr preferRelativeResize="0"/>
          <p:nvPr>
            <p:ph idx="1" type="body"/>
          </p:nvPr>
        </p:nvPicPr>
        <p:blipFill rotWithShape="1">
          <a:blip r:embed="rId3">
            <a:alphaModFix/>
          </a:blip>
          <a:srcRect b="0" l="0" r="0" t="0"/>
          <a:stretch/>
        </p:blipFill>
        <p:spPr>
          <a:xfrm>
            <a:off x="708212" y="262051"/>
            <a:ext cx="10237694" cy="2568163"/>
          </a:xfrm>
          <a:prstGeom prst="rect">
            <a:avLst/>
          </a:prstGeom>
          <a:noFill/>
          <a:ln>
            <a:noFill/>
          </a:ln>
        </p:spPr>
      </p:pic>
      <p:pic>
        <p:nvPicPr>
          <p:cNvPr id="862" name="Google Shape;862;p74"/>
          <p:cNvPicPr preferRelativeResize="0"/>
          <p:nvPr/>
        </p:nvPicPr>
        <p:blipFill rotWithShape="1">
          <a:blip r:embed="rId4">
            <a:alphaModFix/>
          </a:blip>
          <a:srcRect b="0" l="0" r="0" t="0"/>
          <a:stretch/>
        </p:blipFill>
        <p:spPr>
          <a:xfrm>
            <a:off x="708213" y="3680496"/>
            <a:ext cx="10237693" cy="2370680"/>
          </a:xfrm>
          <a:prstGeom prst="rect">
            <a:avLst/>
          </a:prstGeom>
          <a:noFill/>
          <a:ln>
            <a:noFill/>
          </a:ln>
        </p:spPr>
      </p:pic>
      <p:sp>
        <p:nvSpPr>
          <p:cNvPr id="863" name="Google Shape;863;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64" name="Google Shape;86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5" name="Google Shape;865;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5"/>
          <p:cNvSpPr txBox="1"/>
          <p:nvPr>
            <p:ph idx="1" type="body"/>
          </p:nvPr>
        </p:nvSpPr>
        <p:spPr>
          <a:xfrm>
            <a:off x="313765" y="295834"/>
            <a:ext cx="11797553" cy="6329083"/>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1800"/>
              <a:buChar char="•"/>
            </a:pPr>
            <a:r>
              <a:rPr b="1" lang="en-US" sz="1800">
                <a:latin typeface="Times New Roman"/>
                <a:ea typeface="Times New Roman"/>
                <a:cs typeface="Times New Roman"/>
                <a:sym typeface="Times New Roman"/>
              </a:rPr>
              <a:t>Figure </a:t>
            </a:r>
            <a:r>
              <a:rPr b="1" i="1" lang="en-US" sz="1800">
                <a:latin typeface="Times New Roman"/>
                <a:ea typeface="Times New Roman"/>
                <a:cs typeface="Times New Roman"/>
                <a:sym typeface="Times New Roman"/>
              </a:rPr>
              <a:t>Categories of Standard Ethernet</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p:txBody>
      </p:sp>
      <p:pic>
        <p:nvPicPr>
          <p:cNvPr id="871" name="Google Shape;871;p75"/>
          <p:cNvPicPr preferRelativeResize="0"/>
          <p:nvPr/>
        </p:nvPicPr>
        <p:blipFill rotWithShape="1">
          <a:blip r:embed="rId3">
            <a:alphaModFix/>
          </a:blip>
          <a:srcRect b="0" l="0" r="0" t="0"/>
          <a:stretch/>
        </p:blipFill>
        <p:spPr>
          <a:xfrm>
            <a:off x="1603769" y="1501774"/>
            <a:ext cx="7670860" cy="4175966"/>
          </a:xfrm>
          <a:prstGeom prst="rect">
            <a:avLst/>
          </a:prstGeom>
          <a:noFill/>
          <a:ln>
            <a:noFill/>
          </a:ln>
        </p:spPr>
      </p:pic>
      <p:sp>
        <p:nvSpPr>
          <p:cNvPr id="872" name="Google Shape;87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73" name="Google Shape;87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4" name="Google Shape;874;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6"/>
          <p:cNvSpPr txBox="1"/>
          <p:nvPr>
            <p:ph idx="1" type="body"/>
          </p:nvPr>
        </p:nvSpPr>
        <p:spPr>
          <a:xfrm>
            <a:off x="277905" y="242047"/>
            <a:ext cx="11698941" cy="6454587"/>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1800"/>
              <a:buChar char="•"/>
            </a:pPr>
            <a:r>
              <a:rPr b="1" lang="en-US" sz="1800">
                <a:latin typeface="Times New Roman"/>
                <a:ea typeface="Times New Roman"/>
                <a:cs typeface="Times New Roman"/>
                <a:sym typeface="Times New Roman"/>
              </a:rPr>
              <a:t>lOBase5: Thick Ethernet</a:t>
            </a: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The first implementation is called 10Base5, thick Ethernet, or Thicknet. </a:t>
            </a:r>
            <a:endParaRPr sz="1800">
              <a:latin typeface="Calibri"/>
              <a:ea typeface="Calibri"/>
              <a:cs typeface="Calibri"/>
              <a:sym typeface="Calibri"/>
            </a:endParaRPr>
          </a:p>
          <a:p>
            <a:pPr indent="-342900" lvl="0" marL="342900" rtl="0" algn="l">
              <a:lnSpc>
                <a:spcPct val="107000"/>
              </a:lnSpc>
              <a:spcBef>
                <a:spcPts val="10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The nickname derives from the size of the cable, which is roughly the size of a garden hose and too stiff to bend with your hands. </a:t>
            </a:r>
            <a:endParaRPr sz="1800">
              <a:latin typeface="Calibri"/>
              <a:ea typeface="Calibri"/>
              <a:cs typeface="Calibri"/>
              <a:sym typeface="Calibri"/>
            </a:endParaRPr>
          </a:p>
          <a:p>
            <a:pPr indent="-342900" lvl="0" marL="342900" rtl="0" algn="l">
              <a:lnSpc>
                <a:spcPct val="107000"/>
              </a:lnSpc>
              <a:spcBef>
                <a:spcPts val="10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lOBase5 was the first Ethernet specification to use a bus topology with an external transceiver (transmitter/receiver) connected via a tap to a thick coaxial cable. </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Figure 13.10 </a:t>
            </a:r>
            <a:r>
              <a:rPr b="1" i="1" lang="en-US" sz="1800">
                <a:latin typeface="Times New Roman"/>
                <a:ea typeface="Times New Roman"/>
                <a:cs typeface="Times New Roman"/>
                <a:sym typeface="Times New Roman"/>
              </a:rPr>
              <a:t>10Base5 implementation</a:t>
            </a:r>
            <a:endParaRPr/>
          </a:p>
          <a:p>
            <a:pPr indent="-114300" lvl="0" marL="22860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880" name="Google Shape;880;p76"/>
          <p:cNvPicPr preferRelativeResize="0"/>
          <p:nvPr/>
        </p:nvPicPr>
        <p:blipFill rotWithShape="1">
          <a:blip r:embed="rId3">
            <a:alphaModFix/>
          </a:blip>
          <a:srcRect b="0" l="0" r="0" t="0"/>
          <a:stretch/>
        </p:blipFill>
        <p:spPr>
          <a:xfrm>
            <a:off x="1353671" y="3892025"/>
            <a:ext cx="8579223" cy="2347409"/>
          </a:xfrm>
          <a:prstGeom prst="rect">
            <a:avLst/>
          </a:prstGeom>
          <a:noFill/>
          <a:ln>
            <a:noFill/>
          </a:ln>
        </p:spPr>
      </p:pic>
      <p:sp>
        <p:nvSpPr>
          <p:cNvPr id="881" name="Google Shape;881;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82" name="Google Shape;882;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3" name="Google Shape;883;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7"/>
          <p:cNvSpPr txBox="1"/>
          <p:nvPr>
            <p:ph idx="1" type="body"/>
          </p:nvPr>
        </p:nvSpPr>
        <p:spPr>
          <a:xfrm>
            <a:off x="313765" y="331694"/>
            <a:ext cx="11663082" cy="6400800"/>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Clr>
                <a:schemeClr val="dk1"/>
              </a:buClr>
              <a:buSzPts val="1800"/>
              <a:buNone/>
            </a:pPr>
            <a:r>
              <a:t/>
            </a:r>
            <a:endParaRPr b="1" sz="18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1800"/>
              <a:buNone/>
            </a:pPr>
            <a:r>
              <a:rPr b="1" lang="en-US" sz="1800">
                <a:latin typeface="Times New Roman"/>
                <a:ea typeface="Times New Roman"/>
                <a:cs typeface="Times New Roman"/>
                <a:sym typeface="Times New Roman"/>
              </a:rPr>
              <a:t>10Base2: Thin Ethernet</a:t>
            </a:r>
            <a:r>
              <a:rPr lang="en-US" sz="1800">
                <a:latin typeface="Calibri"/>
                <a:ea typeface="Calibri"/>
                <a:cs typeface="Calibri"/>
                <a:sym typeface="Calibri"/>
              </a:rPr>
              <a:t> </a:t>
            </a:r>
            <a:endParaRPr/>
          </a:p>
          <a:p>
            <a:pPr indent="-342900" lvl="0" marL="342900" rtl="0" algn="l">
              <a:lnSpc>
                <a:spcPct val="107000"/>
              </a:lnSpc>
              <a:spcBef>
                <a:spcPts val="18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The second implementation is called lOBase2</a:t>
            </a:r>
            <a:r>
              <a:rPr lang="en-US" sz="1800">
                <a:highlight>
                  <a:srgbClr val="FFFF00"/>
                </a:highlight>
                <a:latin typeface="Times New Roman"/>
                <a:ea typeface="Times New Roman"/>
                <a:cs typeface="Times New Roman"/>
                <a:sym typeface="Times New Roman"/>
              </a:rPr>
              <a:t>, thin Ethernet</a:t>
            </a:r>
            <a:r>
              <a:rPr lang="en-US" sz="1800">
                <a:latin typeface="Times New Roman"/>
                <a:ea typeface="Times New Roman"/>
                <a:cs typeface="Times New Roman"/>
                <a:sym typeface="Times New Roman"/>
              </a:rPr>
              <a:t>, or Cheaper net. IOBase2 also uses a bus topology, but the cable is much thinner and more flexible.</a:t>
            </a:r>
            <a:endParaRPr sz="1800">
              <a:latin typeface="Calibri"/>
              <a:ea typeface="Calibri"/>
              <a:cs typeface="Calibri"/>
              <a:sym typeface="Calibri"/>
            </a:endParaRPr>
          </a:p>
          <a:p>
            <a:pPr indent="-342900" lvl="0" marL="342900" rtl="0" algn="l">
              <a:lnSpc>
                <a:spcPct val="107000"/>
              </a:lnSpc>
              <a:spcBef>
                <a:spcPts val="10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 The cable can be bent to pass very close to the stations. In this case, the transceiver is normally part of the network interface card (NIC), which is installed inside the station. </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ts val="1800"/>
              <a:buFont typeface="Noto Sans Symbols"/>
              <a:buChar char="∙"/>
            </a:pPr>
            <a:r>
              <a:rPr b="1" lang="en-US" sz="1800">
                <a:latin typeface="Times New Roman"/>
                <a:ea typeface="Times New Roman"/>
                <a:cs typeface="Times New Roman"/>
                <a:sym typeface="Times New Roman"/>
              </a:rPr>
              <a:t>Figure 13.11 </a:t>
            </a:r>
            <a:r>
              <a:rPr b="1" i="1" lang="en-US" sz="1800">
                <a:latin typeface="Times New Roman"/>
                <a:ea typeface="Times New Roman"/>
                <a:cs typeface="Times New Roman"/>
                <a:sym typeface="Times New Roman"/>
              </a:rPr>
              <a:t>10Base2 implementation</a:t>
            </a:r>
            <a:endParaRPr/>
          </a:p>
          <a:p>
            <a:pPr indent="-228600" lvl="0" marL="342900" rtl="0" algn="l">
              <a:lnSpc>
                <a:spcPct val="107000"/>
              </a:lnSpc>
              <a:spcBef>
                <a:spcPts val="1800"/>
              </a:spcBef>
              <a:spcAft>
                <a:spcPts val="0"/>
              </a:spcAft>
              <a:buClr>
                <a:schemeClr val="dk1"/>
              </a:buClr>
              <a:buSzPts val="1800"/>
              <a:buFont typeface="Noto Sans Symbols"/>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889" name="Google Shape;889;p77"/>
          <p:cNvPicPr preferRelativeResize="0"/>
          <p:nvPr/>
        </p:nvPicPr>
        <p:blipFill rotWithShape="1">
          <a:blip r:embed="rId3">
            <a:alphaModFix/>
          </a:blip>
          <a:srcRect b="0" l="0" r="0" t="0"/>
          <a:stretch/>
        </p:blipFill>
        <p:spPr>
          <a:xfrm>
            <a:off x="1739154" y="3327978"/>
            <a:ext cx="8597152" cy="2855595"/>
          </a:xfrm>
          <a:prstGeom prst="rect">
            <a:avLst/>
          </a:prstGeom>
          <a:noFill/>
          <a:ln>
            <a:noFill/>
          </a:ln>
        </p:spPr>
      </p:pic>
      <p:sp>
        <p:nvSpPr>
          <p:cNvPr id="890" name="Google Shape;890;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891" name="Google Shape;89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2" name="Google Shape;892;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8"/>
          <p:cNvSpPr txBox="1"/>
          <p:nvPr>
            <p:ph idx="1" type="body"/>
          </p:nvPr>
        </p:nvSpPr>
        <p:spPr>
          <a:xfrm>
            <a:off x="125506" y="242047"/>
            <a:ext cx="11734800" cy="6293224"/>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Clr>
                <a:schemeClr val="dk1"/>
              </a:buClr>
              <a:buSzPts val="1800"/>
              <a:buNone/>
            </a:pPr>
            <a:r>
              <a:t/>
            </a:r>
            <a:endParaRPr b="1" sz="18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1800"/>
              <a:buNone/>
            </a:pPr>
            <a:r>
              <a:rPr b="1" lang="en-US" sz="1800">
                <a:latin typeface="Times New Roman"/>
                <a:ea typeface="Times New Roman"/>
                <a:cs typeface="Times New Roman"/>
                <a:sym typeface="Times New Roman"/>
              </a:rPr>
              <a:t>lOBase-T: Twisted-Pair Ethernet</a:t>
            </a:r>
            <a:r>
              <a:rPr lang="en-US" sz="1800">
                <a:latin typeface="Calibri"/>
                <a:ea typeface="Calibri"/>
                <a:cs typeface="Calibri"/>
                <a:sym typeface="Calibri"/>
              </a:rPr>
              <a:t> </a:t>
            </a:r>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third implementation is called lOBase-T or twisted-pair Ethernet. 1OBase-T uses a physical star topology. The stations are connected to a hub via two pairs of twisted cable, as shown in Figure 13.12</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Figure 13.12 </a:t>
            </a:r>
            <a:r>
              <a:rPr b="1" i="1" lang="en-US" sz="1800">
                <a:latin typeface="Times New Roman"/>
                <a:ea typeface="Times New Roman"/>
                <a:cs typeface="Times New Roman"/>
                <a:sym typeface="Times New Roman"/>
              </a:rPr>
              <a:t>10Base-T implementation</a:t>
            </a:r>
            <a:endParaRPr/>
          </a:p>
          <a:p>
            <a:pPr indent="-114300" lvl="0" marL="228600" rtl="0" algn="l">
              <a:lnSpc>
                <a:spcPct val="107000"/>
              </a:lnSpc>
              <a:spcBef>
                <a:spcPts val="1800"/>
              </a:spcBef>
              <a:spcAft>
                <a:spcPts val="0"/>
              </a:spcAft>
              <a:buClr>
                <a:schemeClr val="dk1"/>
              </a:buClr>
              <a:buSzPts val="1800"/>
              <a:buNone/>
            </a:pPr>
            <a:r>
              <a:t/>
            </a:r>
            <a:endParaRPr b="1" i="1" sz="1800">
              <a:latin typeface="Times New Roman"/>
              <a:ea typeface="Times New Roman"/>
              <a:cs typeface="Times New Roman"/>
              <a:sym typeface="Times New Roman"/>
            </a:endParaRPr>
          </a:p>
          <a:p>
            <a:pPr indent="-114300" lvl="0" marL="22860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898" name="Google Shape;898;p78"/>
          <p:cNvPicPr preferRelativeResize="0"/>
          <p:nvPr/>
        </p:nvPicPr>
        <p:blipFill rotWithShape="1">
          <a:blip r:embed="rId3">
            <a:alphaModFix/>
          </a:blip>
          <a:srcRect b="0" l="0" r="0" t="0"/>
          <a:stretch/>
        </p:blipFill>
        <p:spPr>
          <a:xfrm>
            <a:off x="1048870" y="3053379"/>
            <a:ext cx="9493623" cy="3257774"/>
          </a:xfrm>
          <a:prstGeom prst="rect">
            <a:avLst/>
          </a:prstGeom>
          <a:noFill/>
          <a:ln>
            <a:noFill/>
          </a:ln>
        </p:spPr>
      </p:pic>
      <p:sp>
        <p:nvSpPr>
          <p:cNvPr id="899" name="Google Shape;89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00" name="Google Shape;900;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1" name="Google Shape;901;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07" name="Google Shape;907;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08" name="Google Shape;908;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09" name="Google Shape;90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thernet Hub Types | Basics and types of Hubs" id="910" name="Google Shape;910;p79"/>
          <p:cNvPicPr preferRelativeResize="0"/>
          <p:nvPr>
            <p:ph idx="1" type="body"/>
          </p:nvPr>
        </p:nvPicPr>
        <p:blipFill rotWithShape="1">
          <a:blip r:embed="rId3">
            <a:alphaModFix/>
          </a:blip>
          <a:srcRect b="0" l="0" r="0" t="0"/>
          <a:stretch/>
        </p:blipFill>
        <p:spPr>
          <a:xfrm>
            <a:off x="2601703" y="2788633"/>
            <a:ext cx="5780297" cy="3932842"/>
          </a:xfrm>
          <a:prstGeom prst="rect">
            <a:avLst/>
          </a:prstGeom>
          <a:noFill/>
          <a:ln>
            <a:noFill/>
          </a:ln>
        </p:spPr>
      </p:pic>
      <p:sp>
        <p:nvSpPr>
          <p:cNvPr id="911" name="Google Shape;911;p79"/>
          <p:cNvSpPr txBox="1"/>
          <p:nvPr/>
        </p:nvSpPr>
        <p:spPr>
          <a:xfrm>
            <a:off x="3047223" y="1831375"/>
            <a:ext cx="60975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02124"/>
                </a:solidFill>
                <a:latin typeface="arial"/>
                <a:ea typeface="arial"/>
                <a:cs typeface="arial"/>
                <a:sym typeface="arial"/>
              </a:rPr>
              <a:t>A network hub is </a:t>
            </a:r>
            <a:r>
              <a:rPr b="1" i="0" lang="en-US" sz="1800">
                <a:solidFill>
                  <a:srgbClr val="202124"/>
                </a:solidFill>
                <a:latin typeface="arial"/>
                <a:ea typeface="arial"/>
                <a:cs typeface="arial"/>
                <a:sym typeface="arial"/>
              </a:rPr>
              <a:t>a node that broadcasts data to every computer or Ethernet-based device connected to it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8"/>
          <p:cNvSpPr txBox="1"/>
          <p:nvPr>
            <p:ph idx="12" type="sldNum"/>
          </p:nvPr>
        </p:nvSpPr>
        <p:spPr>
          <a:xfrm>
            <a:off x="8916921" y="6643732"/>
            <a:ext cx="267970" cy="222884"/>
          </a:xfrm>
          <a:prstGeom prst="rect">
            <a:avLst/>
          </a:prstGeom>
          <a:noFill/>
          <a:ln>
            <a:noFill/>
          </a:ln>
        </p:spPr>
        <p:txBody>
          <a:bodyPr anchorCtr="0" anchor="t" bIns="0" lIns="0" spcFirstLastPara="1" rIns="0" wrap="square" tIns="0">
            <a:spAutoFit/>
          </a:bodyPr>
          <a:lstStyle/>
          <a:p>
            <a:pPr indent="0" lvl="0" marL="38100" marR="0" rtl="0" algn="l">
              <a:lnSpc>
                <a:spcPct val="116428"/>
              </a:lnSpc>
              <a:spcBef>
                <a:spcPts val="0"/>
              </a:spcBef>
              <a:spcAft>
                <a:spcPts val="0"/>
              </a:spcAft>
              <a:buNone/>
            </a:pPr>
            <a:fld id="{00000000-1234-1234-1234-123412341234}" type="slidenum">
              <a:rPr b="0" i="0" lang="en-US" sz="1400">
                <a:solidFill>
                  <a:schemeClr val="dk1"/>
                </a:solidFill>
                <a:latin typeface="Times New Roman"/>
                <a:ea typeface="Times New Roman"/>
                <a:cs typeface="Times New Roman"/>
                <a:sym typeface="Times New Roman"/>
              </a:rPr>
              <a:t>‹#›</a:t>
            </a:fld>
            <a:endParaRPr b="0" i="0" sz="1400">
              <a:solidFill>
                <a:schemeClr val="dk1"/>
              </a:solidFill>
              <a:latin typeface="Times New Roman"/>
              <a:ea typeface="Times New Roman"/>
              <a:cs typeface="Times New Roman"/>
              <a:sym typeface="Times New Roman"/>
            </a:endParaRPr>
          </a:p>
        </p:txBody>
      </p:sp>
      <p:sp>
        <p:nvSpPr>
          <p:cNvPr id="302" name="Google Shape;302;p8"/>
          <p:cNvSpPr txBox="1"/>
          <p:nvPr/>
        </p:nvSpPr>
        <p:spPr>
          <a:xfrm>
            <a:off x="2251830" y="720924"/>
            <a:ext cx="7439577" cy="4936627"/>
          </a:xfrm>
          <a:prstGeom prst="rect">
            <a:avLst/>
          </a:prstGeom>
          <a:noFill/>
          <a:ln>
            <a:noFill/>
          </a:ln>
        </p:spPr>
        <p:txBody>
          <a:bodyPr anchorCtr="0" anchor="t" bIns="0" lIns="0" spcFirstLastPara="1" rIns="0" wrap="square" tIns="10925">
            <a:spAutoFit/>
          </a:bodyPr>
          <a:lstStyle/>
          <a:p>
            <a:pPr indent="0" lvl="0" marL="11516" marR="648947" rtl="0" algn="just">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When only a single channel is available,  determining </a:t>
            </a:r>
            <a:r>
              <a:rPr lang="en-US" sz="3264">
                <a:solidFill>
                  <a:srgbClr val="FF3200"/>
                </a:solidFill>
                <a:latin typeface="Times New Roman"/>
                <a:ea typeface="Times New Roman"/>
                <a:cs typeface="Times New Roman"/>
                <a:sym typeface="Times New Roman"/>
              </a:rPr>
              <a:t>who should go next </a:t>
            </a:r>
            <a:r>
              <a:rPr lang="en-US" sz="3264">
                <a:solidFill>
                  <a:schemeClr val="dk1"/>
                </a:solidFill>
                <a:latin typeface="Times New Roman"/>
                <a:ea typeface="Times New Roman"/>
                <a:cs typeface="Times New Roman"/>
                <a:sym typeface="Times New Roman"/>
              </a:rPr>
              <a:t>is much  harder.</a:t>
            </a:r>
            <a:endParaRPr sz="3264">
              <a:solidFill>
                <a:schemeClr val="dk1"/>
              </a:solidFill>
              <a:latin typeface="Times New Roman"/>
              <a:ea typeface="Times New Roman"/>
              <a:cs typeface="Times New Roman"/>
              <a:sym typeface="Times New Roman"/>
            </a:endParaRPr>
          </a:p>
          <a:p>
            <a:pPr indent="0" lvl="0" marL="0" marR="0" rtl="0" algn="l">
              <a:spcBef>
                <a:spcPts val="5"/>
              </a:spcBef>
              <a:spcAft>
                <a:spcPts val="0"/>
              </a:spcAft>
              <a:buNone/>
            </a:pPr>
            <a:r>
              <a:t/>
            </a:r>
            <a:endParaRPr sz="2947">
              <a:solidFill>
                <a:schemeClr val="dk1"/>
              </a:solidFill>
              <a:latin typeface="Times New Roman"/>
              <a:ea typeface="Times New Roman"/>
              <a:cs typeface="Times New Roman"/>
              <a:sym typeface="Times New Roman"/>
            </a:endParaRPr>
          </a:p>
          <a:p>
            <a:pPr indent="0" lvl="0" marL="11516" marR="4607" rtl="0" algn="l">
              <a:spcBef>
                <a:spcPts val="0"/>
              </a:spcBef>
              <a:spcAft>
                <a:spcPts val="0"/>
              </a:spcAft>
              <a:buNone/>
            </a:pPr>
            <a:r>
              <a:rPr lang="en-US" sz="3264">
                <a:solidFill>
                  <a:schemeClr val="dk1"/>
                </a:solidFill>
                <a:latin typeface="Times New Roman"/>
                <a:ea typeface="Times New Roman"/>
                <a:cs typeface="Times New Roman"/>
                <a:sym typeface="Times New Roman"/>
              </a:rPr>
              <a:t>Many protocols for solving the problem are  known and form the contents of this chapter.</a:t>
            </a:r>
            <a:endParaRPr sz="3264">
              <a:solidFill>
                <a:schemeClr val="dk1"/>
              </a:solidFill>
              <a:latin typeface="Times New Roman"/>
              <a:ea typeface="Times New Roman"/>
              <a:cs typeface="Times New Roman"/>
              <a:sym typeface="Times New Roman"/>
            </a:endParaRPr>
          </a:p>
          <a:p>
            <a:pPr indent="0" lvl="0" marL="0" marR="0" rtl="0" algn="l">
              <a:spcBef>
                <a:spcPts val="5"/>
              </a:spcBef>
              <a:spcAft>
                <a:spcPts val="0"/>
              </a:spcAft>
              <a:buNone/>
            </a:pPr>
            <a:r>
              <a:t/>
            </a:r>
            <a:endParaRPr sz="2947">
              <a:solidFill>
                <a:schemeClr val="dk1"/>
              </a:solidFill>
              <a:latin typeface="Times New Roman"/>
              <a:ea typeface="Times New Roman"/>
              <a:cs typeface="Times New Roman"/>
              <a:sym typeface="Times New Roman"/>
            </a:endParaRPr>
          </a:p>
          <a:p>
            <a:pPr indent="0" lvl="0" marL="11516" marR="902306" rtl="0" algn="l">
              <a:lnSpc>
                <a:spcPct val="100099"/>
              </a:lnSpc>
              <a:spcBef>
                <a:spcPts val="0"/>
              </a:spcBef>
              <a:spcAft>
                <a:spcPts val="0"/>
              </a:spcAft>
              <a:buNone/>
            </a:pPr>
            <a:r>
              <a:rPr lang="en-US" sz="3264">
                <a:solidFill>
                  <a:schemeClr val="dk1"/>
                </a:solidFill>
                <a:latin typeface="Times New Roman"/>
                <a:ea typeface="Times New Roman"/>
                <a:cs typeface="Times New Roman"/>
                <a:sym typeface="Times New Roman"/>
              </a:rPr>
              <a:t>In the literature, broadcast channels are  sometimes referred to as </a:t>
            </a:r>
            <a:r>
              <a:rPr lang="en-US" sz="3264">
                <a:solidFill>
                  <a:srgbClr val="FF3200"/>
                </a:solidFill>
                <a:latin typeface="Times New Roman"/>
                <a:ea typeface="Times New Roman"/>
                <a:cs typeface="Times New Roman"/>
                <a:sym typeface="Times New Roman"/>
              </a:rPr>
              <a:t>multi-access  channels </a:t>
            </a:r>
            <a:r>
              <a:rPr lang="en-US" sz="3264">
                <a:solidFill>
                  <a:schemeClr val="dk1"/>
                </a:solidFill>
                <a:latin typeface="Times New Roman"/>
                <a:ea typeface="Times New Roman"/>
                <a:cs typeface="Times New Roman"/>
                <a:sym typeface="Times New Roman"/>
              </a:rPr>
              <a:t>or </a:t>
            </a:r>
            <a:r>
              <a:rPr lang="en-US" sz="3264">
                <a:solidFill>
                  <a:srgbClr val="FF3200"/>
                </a:solidFill>
                <a:latin typeface="Times New Roman"/>
                <a:ea typeface="Times New Roman"/>
                <a:cs typeface="Times New Roman"/>
                <a:sym typeface="Times New Roman"/>
              </a:rPr>
              <a:t>random access channels</a:t>
            </a:r>
            <a:endParaRPr sz="3264">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0"/>
          <p:cNvSpPr txBox="1"/>
          <p:nvPr>
            <p:ph idx="1" type="body"/>
          </p:nvPr>
        </p:nvSpPr>
        <p:spPr>
          <a:xfrm>
            <a:off x="259975" y="224118"/>
            <a:ext cx="11636189" cy="6499411"/>
          </a:xfrm>
          <a:prstGeom prst="rect">
            <a:avLst/>
          </a:prstGeom>
          <a:noFill/>
          <a:ln>
            <a:noFill/>
          </a:ln>
        </p:spPr>
        <p:txBody>
          <a:bodyPr anchorCtr="0" anchor="t" bIns="45700" lIns="91425" spcFirstLastPara="1" rIns="91425" wrap="square" tIns="45700">
            <a:normAutofit/>
          </a:bodyPr>
          <a:lstStyle/>
          <a:p>
            <a:pPr indent="-114300" lvl="0" marL="228600" rtl="0" algn="l">
              <a:lnSpc>
                <a:spcPct val="107000"/>
              </a:lnSpc>
              <a:spcBef>
                <a:spcPts val="0"/>
              </a:spcBef>
              <a:spcAft>
                <a:spcPts val="0"/>
              </a:spcAft>
              <a:buClr>
                <a:schemeClr val="dk1"/>
              </a:buClr>
              <a:buSzPts val="1800"/>
              <a:buNone/>
            </a:pPr>
            <a:r>
              <a:t/>
            </a:r>
            <a:endParaRPr b="1" sz="1800">
              <a:latin typeface="Times New Roman"/>
              <a:ea typeface="Times New Roman"/>
              <a:cs typeface="Times New Roman"/>
              <a:sym typeface="Times New Roman"/>
            </a:endParaRPr>
          </a:p>
          <a:p>
            <a:pPr indent="-228600" lvl="0" marL="2286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lOBase-F: Fiber Ethernet</a:t>
            </a:r>
            <a:r>
              <a:rPr lang="en-US" sz="1800">
                <a:latin typeface="Calibri"/>
                <a:ea typeface="Calibri"/>
                <a:cs typeface="Calibri"/>
                <a:sym typeface="Calibri"/>
              </a:rPr>
              <a:t> </a:t>
            </a:r>
            <a:endParaRPr/>
          </a:p>
          <a:p>
            <a:pPr indent="-342900" lvl="0" marL="342900" rtl="0" algn="l">
              <a:lnSpc>
                <a:spcPct val="107000"/>
              </a:lnSpc>
              <a:spcBef>
                <a:spcPts val="18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Although there are several types of optical fiber lO-Mbps Ethernet, the most common is called 10Base-F. lOBase-F uses a star topology to connect stations to a hub. </a:t>
            </a:r>
            <a:endParaRPr sz="1800">
              <a:latin typeface="Calibri"/>
              <a:ea typeface="Calibri"/>
              <a:cs typeface="Calibri"/>
              <a:sym typeface="Calibri"/>
            </a:endParaRPr>
          </a:p>
          <a:p>
            <a:pPr indent="-342900" lvl="0" marL="342900" rtl="0" algn="l">
              <a:lnSpc>
                <a:spcPct val="107000"/>
              </a:lnSpc>
              <a:spcBef>
                <a:spcPts val="1000"/>
              </a:spcBef>
              <a:spcAft>
                <a:spcPts val="0"/>
              </a:spcAft>
              <a:buClr>
                <a:schemeClr val="dk1"/>
              </a:buClr>
              <a:buSzPts val="1800"/>
              <a:buFont typeface="Noto Sans Symbols"/>
              <a:buChar char="∙"/>
            </a:pPr>
            <a:r>
              <a:rPr lang="en-US" sz="1800">
                <a:latin typeface="Times New Roman"/>
                <a:ea typeface="Times New Roman"/>
                <a:cs typeface="Times New Roman"/>
                <a:sym typeface="Times New Roman"/>
              </a:rPr>
              <a:t>The stations are connected to the hub using two fiber-optic cables, as shown in Figure 13.13.</a:t>
            </a:r>
            <a:endParaRPr sz="1800">
              <a:latin typeface="Calibri"/>
              <a:ea typeface="Calibri"/>
              <a:cs typeface="Calibri"/>
              <a:sym typeface="Calibri"/>
            </a:endParaRPr>
          </a:p>
          <a:p>
            <a:pPr indent="0" lvl="0" marL="0" rtl="0" algn="l">
              <a:lnSpc>
                <a:spcPct val="107000"/>
              </a:lnSpc>
              <a:spcBef>
                <a:spcPts val="1800"/>
              </a:spcBef>
              <a:spcAft>
                <a:spcPts val="0"/>
              </a:spcAft>
              <a:buClr>
                <a:schemeClr val="dk1"/>
              </a:buClr>
              <a:buSzPts val="1800"/>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b="1" lang="en-US" sz="1800">
                <a:latin typeface="Times New Roman"/>
                <a:ea typeface="Times New Roman"/>
                <a:cs typeface="Times New Roman"/>
                <a:sym typeface="Times New Roman"/>
              </a:rPr>
              <a:t>Figure 13.13 </a:t>
            </a:r>
            <a:r>
              <a:rPr b="1" i="1" lang="en-US" sz="1800">
                <a:latin typeface="Times New Roman"/>
                <a:ea typeface="Times New Roman"/>
                <a:cs typeface="Times New Roman"/>
                <a:sym typeface="Times New Roman"/>
              </a:rPr>
              <a:t>10Base-F implementation</a:t>
            </a:r>
            <a:endParaRPr/>
          </a:p>
          <a:p>
            <a:pPr indent="-114300" lvl="0" marL="22860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pic>
        <p:nvPicPr>
          <p:cNvPr id="917" name="Google Shape;917;p80"/>
          <p:cNvPicPr preferRelativeResize="0"/>
          <p:nvPr/>
        </p:nvPicPr>
        <p:blipFill rotWithShape="1">
          <a:blip r:embed="rId3">
            <a:alphaModFix/>
          </a:blip>
          <a:srcRect b="0" l="0" r="0" t="0"/>
          <a:stretch/>
        </p:blipFill>
        <p:spPr>
          <a:xfrm>
            <a:off x="896471" y="3297890"/>
            <a:ext cx="9628094" cy="3129803"/>
          </a:xfrm>
          <a:prstGeom prst="rect">
            <a:avLst/>
          </a:prstGeom>
          <a:noFill/>
          <a:ln>
            <a:noFill/>
          </a:ln>
        </p:spPr>
      </p:pic>
      <p:sp>
        <p:nvSpPr>
          <p:cNvPr id="918" name="Google Shape;918;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19" name="Google Shape;919;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0" name="Google Shape;920;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1"/>
          <p:cNvSpPr txBox="1"/>
          <p:nvPr>
            <p:ph idx="1" type="body"/>
          </p:nvPr>
        </p:nvSpPr>
        <p:spPr>
          <a:xfrm>
            <a:off x="304799" y="251012"/>
            <a:ext cx="11564471" cy="6355976"/>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Clr>
                <a:schemeClr val="dk1"/>
              </a:buClr>
              <a:buSzPts val="2000"/>
              <a:buNone/>
            </a:pPr>
            <a:r>
              <a:t/>
            </a:r>
            <a:endParaRPr b="1" sz="20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2000"/>
              <a:buNone/>
            </a:pPr>
            <a:r>
              <a:rPr b="1" lang="en-US" sz="2000">
                <a:latin typeface="Times New Roman"/>
                <a:ea typeface="Times New Roman"/>
                <a:cs typeface="Times New Roman"/>
                <a:sym typeface="Times New Roman"/>
              </a:rPr>
              <a:t>FAST ETHERNET:</a:t>
            </a:r>
            <a:endParaRPr sz="20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Fast Ethernet was designed to compete with LAN protocols such as </a:t>
            </a:r>
            <a:r>
              <a:rPr lang="en-US" sz="1800">
                <a:highlight>
                  <a:srgbClr val="FFFF00"/>
                </a:highlight>
                <a:latin typeface="Times New Roman"/>
                <a:ea typeface="Times New Roman"/>
                <a:cs typeface="Times New Roman"/>
                <a:sym typeface="Times New Roman"/>
              </a:rPr>
              <a:t>FDDI or Fiber Cha</a:t>
            </a:r>
            <a:r>
              <a:rPr lang="en-US" sz="1800">
                <a:latin typeface="Times New Roman"/>
                <a:ea typeface="Times New Roman"/>
                <a:cs typeface="Times New Roman"/>
                <a:sym typeface="Times New Roman"/>
              </a:rPr>
              <a:t>nnel (or Fibre Channel, as it is sometimes spelled). IEEE created Fast Ethernet under the name 802.3u. Fast Ethernet is backward-compatible with Standard Ethernet, but it can transmit data 10 times faster at a rate of 100 Mbps.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goals of Fast Ethernet can be summarized as follows: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1. Upgrade the data rate to </a:t>
            </a:r>
            <a:r>
              <a:rPr lang="en-US" sz="1800">
                <a:highlight>
                  <a:srgbClr val="FFFF00"/>
                </a:highlight>
                <a:latin typeface="Times New Roman"/>
                <a:ea typeface="Times New Roman"/>
                <a:cs typeface="Times New Roman"/>
                <a:sym typeface="Times New Roman"/>
              </a:rPr>
              <a:t>100 Mbps. </a:t>
            </a:r>
            <a:endParaRPr sz="1800">
              <a:highlight>
                <a:srgbClr val="FFFF00"/>
              </a:highlight>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2. Make it compatible with Standard Ethernet.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3. Keep the same 48-bit address.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4. Keep the same frame format.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5. Keep the same minimum and maximum frame lengths</a:t>
            </a:r>
            <a:endParaRPr sz="1800">
              <a:latin typeface="Calibri"/>
              <a:ea typeface="Calibri"/>
              <a:cs typeface="Calibri"/>
              <a:sym typeface="Calibri"/>
            </a:endParaRPr>
          </a:p>
          <a:p>
            <a:pPr indent="-114300" lvl="0" marL="228600" rtl="0" algn="l">
              <a:lnSpc>
                <a:spcPct val="107000"/>
              </a:lnSpc>
              <a:spcBef>
                <a:spcPts val="18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926" name="Google Shape;926;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27" name="Google Shape;927;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8" name="Google Shape;92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34" name="Google Shape;934;p82"/>
          <p:cNvSpPr txBox="1"/>
          <p:nvPr>
            <p:ph idx="1" type="body"/>
          </p:nvPr>
        </p:nvSpPr>
        <p:spPr>
          <a:xfrm>
            <a:off x="547396"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4"/>
              </a:buClr>
              <a:buSzPts val="2800"/>
              <a:buChar char="•"/>
            </a:pPr>
            <a:r>
              <a:rPr b="0" i="0" lang="en-US">
                <a:solidFill>
                  <a:srgbClr val="202124"/>
                </a:solidFill>
                <a:latin typeface="arial"/>
                <a:ea typeface="arial"/>
                <a:cs typeface="arial"/>
                <a:sym typeface="arial"/>
              </a:rPr>
              <a:t>FDDI (Fiber Distributed Data Interface) is </a:t>
            </a:r>
            <a:r>
              <a:rPr b="1" i="0" lang="en-US">
                <a:solidFill>
                  <a:srgbClr val="202124"/>
                </a:solidFill>
                <a:latin typeface="arial"/>
                <a:ea typeface="arial"/>
                <a:cs typeface="arial"/>
                <a:sym typeface="arial"/>
              </a:rPr>
              <a:t>a network standard that uses fiber optic connections in a local area network (LAN) that can extend in range up to 200 kilometers (124 miles)</a:t>
            </a:r>
            <a:r>
              <a:rPr b="0" i="0" lang="en-US">
                <a:solidFill>
                  <a:srgbClr val="202124"/>
                </a:solidFill>
                <a:latin typeface="arial"/>
                <a:ea typeface="arial"/>
                <a:cs typeface="arial"/>
                <a:sym typeface="arial"/>
              </a:rPr>
              <a:t>.</a:t>
            </a:r>
            <a:endParaRPr/>
          </a:p>
        </p:txBody>
      </p:sp>
      <p:sp>
        <p:nvSpPr>
          <p:cNvPr id="935" name="Google Shape;935;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36" name="Google Shape;936;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37" name="Google Shape;937;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dvantages of FDDI | disadvantages of FDDI" id="938" name="Google Shape;938;p82"/>
          <p:cNvPicPr preferRelativeResize="0"/>
          <p:nvPr/>
        </p:nvPicPr>
        <p:blipFill rotWithShape="1">
          <a:blip r:embed="rId3">
            <a:alphaModFix/>
          </a:blip>
          <a:srcRect b="0" l="0" r="0" t="0"/>
          <a:stretch/>
        </p:blipFill>
        <p:spPr>
          <a:xfrm>
            <a:off x="3516085" y="3042881"/>
            <a:ext cx="5366657" cy="344999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3"/>
          <p:cNvSpPr txBox="1"/>
          <p:nvPr>
            <p:ph idx="1" type="body"/>
          </p:nvPr>
        </p:nvSpPr>
        <p:spPr>
          <a:xfrm>
            <a:off x="340659" y="304800"/>
            <a:ext cx="11331388" cy="63111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latin typeface="Times New Roman"/>
                <a:ea typeface="Times New Roman"/>
                <a:cs typeface="Times New Roman"/>
                <a:sym typeface="Times New Roman"/>
              </a:rPr>
              <a:t>Figure Fast Ethernet implementations</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944" name="Google Shape;944;p83"/>
          <p:cNvPicPr preferRelativeResize="0"/>
          <p:nvPr/>
        </p:nvPicPr>
        <p:blipFill rotWithShape="1">
          <a:blip r:embed="rId3">
            <a:alphaModFix/>
          </a:blip>
          <a:srcRect b="0" l="0" r="0" t="0"/>
          <a:stretch/>
        </p:blipFill>
        <p:spPr>
          <a:xfrm>
            <a:off x="2788024" y="1586753"/>
            <a:ext cx="6454588" cy="3307976"/>
          </a:xfrm>
          <a:prstGeom prst="rect">
            <a:avLst/>
          </a:prstGeom>
          <a:noFill/>
          <a:ln>
            <a:noFill/>
          </a:ln>
        </p:spPr>
      </p:pic>
      <p:sp>
        <p:nvSpPr>
          <p:cNvPr id="945" name="Google Shape;945;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46" name="Google Shape;94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7" name="Google Shape;947;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84"/>
          <p:cNvSpPr txBox="1"/>
          <p:nvPr>
            <p:ph idx="1" type="body"/>
          </p:nvPr>
        </p:nvSpPr>
        <p:spPr>
          <a:xfrm>
            <a:off x="367553" y="161364"/>
            <a:ext cx="11456894" cy="6499411"/>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Clr>
                <a:schemeClr val="dk1"/>
              </a:buClr>
              <a:buSzPts val="2000"/>
              <a:buNone/>
            </a:pPr>
            <a:r>
              <a:t/>
            </a:r>
            <a:endParaRPr b="1" sz="20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2000"/>
              <a:buNone/>
            </a:pPr>
            <a:r>
              <a:rPr b="1" lang="en-US" sz="2000">
                <a:latin typeface="Times New Roman"/>
                <a:ea typeface="Times New Roman"/>
                <a:cs typeface="Times New Roman"/>
                <a:sym typeface="Times New Roman"/>
              </a:rPr>
              <a:t>GIGABIT ETHERNET:</a:t>
            </a:r>
            <a:endParaRPr sz="20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need for an even higher data rate resulted in the design of the Gigabit Ethernet protocol </a:t>
            </a:r>
            <a:r>
              <a:rPr lang="en-US" sz="1800">
                <a:highlight>
                  <a:srgbClr val="FFFF00"/>
                </a:highlight>
                <a:latin typeface="Times New Roman"/>
                <a:ea typeface="Times New Roman"/>
                <a:cs typeface="Times New Roman"/>
                <a:sym typeface="Times New Roman"/>
              </a:rPr>
              <a:t>(1000 Mbps</a:t>
            </a:r>
            <a:r>
              <a:rPr lang="en-US" sz="1800">
                <a:latin typeface="Times New Roman"/>
                <a:ea typeface="Times New Roman"/>
                <a:cs typeface="Times New Roman"/>
                <a:sym typeface="Times New Roman"/>
              </a:rPr>
              <a:t>). The IEEE committee calls the Standard 802.3z.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The goals of the Gigabit Ethernet design can be summarized as follows: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1. Upgrade the data rate to 1 Gbps.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2. Make it compatible with Standard or Fast Ethernet.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3. Use the same 48-bit address.</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 4. Use the same frame format.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5. Keep the same minimum and maximum frame lengths. </a:t>
            </a:r>
            <a:endParaRPr sz="1800">
              <a:latin typeface="Calibri"/>
              <a:ea typeface="Calibri"/>
              <a:cs typeface="Calibri"/>
              <a:sym typeface="Calibri"/>
            </a:endParaRPr>
          </a:p>
          <a:p>
            <a:pPr indent="-228600" lvl="0" marL="228600" rtl="0" algn="l">
              <a:lnSpc>
                <a:spcPct val="107000"/>
              </a:lnSpc>
              <a:spcBef>
                <a:spcPts val="1800"/>
              </a:spcBef>
              <a:spcAft>
                <a:spcPts val="0"/>
              </a:spcAft>
              <a:buClr>
                <a:schemeClr val="dk1"/>
              </a:buClr>
              <a:buSzPts val="1800"/>
              <a:buChar char="•"/>
            </a:pPr>
            <a:r>
              <a:rPr lang="en-US" sz="1800">
                <a:latin typeface="Times New Roman"/>
                <a:ea typeface="Times New Roman"/>
                <a:cs typeface="Times New Roman"/>
                <a:sym typeface="Times New Roman"/>
              </a:rPr>
              <a:t>6. To support auto negotiation as defined in Fast Ethernet.</a:t>
            </a:r>
            <a:endParaRPr sz="18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953" name="Google Shape;953;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54" name="Google Shape;95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5" name="Google Shape;955;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5"/>
          <p:cNvSpPr txBox="1"/>
          <p:nvPr>
            <p:ph idx="1" type="body"/>
          </p:nvPr>
        </p:nvSpPr>
        <p:spPr>
          <a:xfrm>
            <a:off x="349623" y="268941"/>
            <a:ext cx="11501717" cy="63021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Figure Gigabit Ethernet implementations</a:t>
            </a:r>
            <a:endParaRPr sz="20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961" name="Google Shape;961;p85"/>
          <p:cNvPicPr preferRelativeResize="0"/>
          <p:nvPr/>
        </p:nvPicPr>
        <p:blipFill rotWithShape="1">
          <a:blip r:embed="rId3">
            <a:alphaModFix/>
          </a:blip>
          <a:srcRect b="0" l="0" r="0" t="0"/>
          <a:stretch/>
        </p:blipFill>
        <p:spPr>
          <a:xfrm>
            <a:off x="2635624" y="1577788"/>
            <a:ext cx="6326131" cy="2892929"/>
          </a:xfrm>
          <a:prstGeom prst="rect">
            <a:avLst/>
          </a:prstGeom>
          <a:noFill/>
          <a:ln>
            <a:noFill/>
          </a:ln>
        </p:spPr>
      </p:pic>
      <p:sp>
        <p:nvSpPr>
          <p:cNvPr id="962" name="Google Shape;96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63" name="Google Shape;963;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4" name="Google Shape;964;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86"/>
          <p:cNvSpPr txBox="1"/>
          <p:nvPr>
            <p:ph idx="1" type="body"/>
          </p:nvPr>
        </p:nvSpPr>
        <p:spPr>
          <a:xfrm>
            <a:off x="277905" y="251012"/>
            <a:ext cx="11672047" cy="6445623"/>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Clr>
                <a:schemeClr val="dk1"/>
              </a:buClr>
              <a:buSzPts val="2000"/>
              <a:buNone/>
            </a:pPr>
            <a:r>
              <a:t/>
            </a:r>
            <a:endParaRPr b="1" sz="2000">
              <a:latin typeface="Times New Roman"/>
              <a:ea typeface="Times New Roman"/>
              <a:cs typeface="Times New Roman"/>
              <a:sym typeface="Times New Roman"/>
            </a:endParaRPr>
          </a:p>
          <a:p>
            <a:pPr indent="0" lvl="0" marL="0" rtl="0" algn="l">
              <a:lnSpc>
                <a:spcPct val="107000"/>
              </a:lnSpc>
              <a:spcBef>
                <a:spcPts val="1800"/>
              </a:spcBef>
              <a:spcAft>
                <a:spcPts val="0"/>
              </a:spcAft>
              <a:buClr>
                <a:schemeClr val="dk1"/>
              </a:buClr>
              <a:buSzPts val="2000"/>
              <a:buNone/>
            </a:pPr>
            <a:r>
              <a:rPr b="1" lang="en-US" sz="2000">
                <a:latin typeface="Times New Roman"/>
                <a:ea typeface="Times New Roman"/>
                <a:cs typeface="Times New Roman"/>
                <a:sym typeface="Times New Roman"/>
              </a:rPr>
              <a:t>DATA LINK LAYER SWITCHING:</a:t>
            </a:r>
            <a:endParaRPr sz="2000">
              <a:latin typeface="Calibri"/>
              <a:ea typeface="Calibri"/>
              <a:cs typeface="Calibri"/>
              <a:sym typeface="Calibri"/>
            </a:endParaRPr>
          </a:p>
          <a:p>
            <a:pPr indent="-228600" lvl="0" marL="228600" rtl="0" algn="just">
              <a:lnSpc>
                <a:spcPct val="107000"/>
              </a:lnSpc>
              <a:spcBef>
                <a:spcPts val="140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Network switching is the process of forwarding data frames or packets from one port to another leading to data transmission from source to destination. </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Data link layer is the second layer of the Open System Interconnections (OSI) model whose function is to divide the stream of bits from physical layer into data frames and transmit the frames according to switching requirements.</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 Switching in data link layer is done by network devices called </a:t>
            </a:r>
            <a:r>
              <a:rPr b="1" lang="en-US" sz="1800">
                <a:solidFill>
                  <a:srgbClr val="000000"/>
                </a:solidFill>
                <a:latin typeface="Times New Roman"/>
                <a:ea typeface="Times New Roman"/>
                <a:cs typeface="Times New Roman"/>
                <a:sym typeface="Times New Roman"/>
              </a:rPr>
              <a:t>bridges</a:t>
            </a:r>
            <a:r>
              <a:rPr lang="en-US" sz="1800">
                <a:solidFill>
                  <a:srgbClr val="000000"/>
                </a:solidFill>
                <a:latin typeface="Times New Roman"/>
                <a:ea typeface="Times New Roman"/>
                <a:cs typeface="Times New Roman"/>
                <a:sym typeface="Times New Roman"/>
              </a:rPr>
              <a:t>.</a:t>
            </a:r>
            <a:endParaRPr sz="1800">
              <a:latin typeface="Calibri"/>
              <a:ea typeface="Calibri"/>
              <a:cs typeface="Calibri"/>
              <a:sym typeface="Calibri"/>
            </a:endParaRPr>
          </a:p>
          <a:p>
            <a:pPr indent="-50800" lvl="0" marL="228600" rtl="0" algn="l">
              <a:lnSpc>
                <a:spcPct val="90000"/>
              </a:lnSpc>
              <a:spcBef>
                <a:spcPts val="1840"/>
              </a:spcBef>
              <a:spcAft>
                <a:spcPts val="0"/>
              </a:spcAft>
              <a:buClr>
                <a:schemeClr val="dk1"/>
              </a:buClr>
              <a:buSzPts val="2800"/>
              <a:buNone/>
            </a:pPr>
            <a:r>
              <a:t/>
            </a:r>
            <a:endParaRPr/>
          </a:p>
          <a:p>
            <a:pPr indent="-228600" lvl="0" marL="228600" rtl="0" algn="l">
              <a:lnSpc>
                <a:spcPct val="107000"/>
              </a:lnSpc>
              <a:spcBef>
                <a:spcPts val="1000"/>
              </a:spcBef>
              <a:spcAft>
                <a:spcPts val="0"/>
              </a:spcAft>
              <a:buClr>
                <a:schemeClr val="dk1"/>
              </a:buClr>
              <a:buSzPts val="2000"/>
              <a:buChar char="•"/>
            </a:pPr>
            <a:r>
              <a:rPr b="1" lang="en-US" sz="2000">
                <a:latin typeface="Times New Roman"/>
                <a:ea typeface="Times New Roman"/>
                <a:cs typeface="Times New Roman"/>
                <a:sym typeface="Times New Roman"/>
              </a:rPr>
              <a:t>Bridges:</a:t>
            </a:r>
            <a:endParaRPr sz="2000">
              <a:latin typeface="Calibri"/>
              <a:ea typeface="Calibri"/>
              <a:cs typeface="Calibri"/>
              <a:sym typeface="Calibri"/>
            </a:endParaRPr>
          </a:p>
          <a:p>
            <a:pPr indent="-228600" lvl="0" marL="228600" rtl="0" algn="just">
              <a:lnSpc>
                <a:spcPct val="107000"/>
              </a:lnSpc>
              <a:spcBef>
                <a:spcPts val="140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A data link layer bridge connects multiple LANs (local area networks) together to form a larger LAN. </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This process of aggregating networks is called network bridging. </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A bridge connects the different components so that they appear as parts of a single network.</a:t>
            </a:r>
            <a:endParaRPr sz="1800">
              <a:latin typeface="Calibri"/>
              <a:ea typeface="Calibri"/>
              <a:cs typeface="Calibri"/>
              <a:sym typeface="Calibri"/>
            </a:endParaRPr>
          </a:p>
          <a:p>
            <a:pPr indent="-50800" lvl="0" marL="228600" rtl="0" algn="l">
              <a:lnSpc>
                <a:spcPct val="90000"/>
              </a:lnSpc>
              <a:spcBef>
                <a:spcPts val="1840"/>
              </a:spcBef>
              <a:spcAft>
                <a:spcPts val="0"/>
              </a:spcAft>
              <a:buClr>
                <a:schemeClr val="dk1"/>
              </a:buClr>
              <a:buSzPts val="2800"/>
              <a:buNone/>
            </a:pPr>
            <a:r>
              <a:t/>
            </a:r>
            <a:endParaRPr/>
          </a:p>
        </p:txBody>
      </p:sp>
      <p:sp>
        <p:nvSpPr>
          <p:cNvPr id="970" name="Google Shape;970;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71" name="Google Shape;971;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7"/>
          <p:cNvSpPr txBox="1"/>
          <p:nvPr>
            <p:ph idx="1" type="body"/>
          </p:nvPr>
        </p:nvSpPr>
        <p:spPr>
          <a:xfrm>
            <a:off x="212591" y="527271"/>
            <a:ext cx="11519647" cy="6400800"/>
          </a:xfrm>
          <a:prstGeom prst="rect">
            <a:avLst/>
          </a:prstGeom>
          <a:noFill/>
          <a:ln>
            <a:noFill/>
          </a:ln>
        </p:spPr>
        <p:txBody>
          <a:bodyPr anchorCtr="0" anchor="t" bIns="45700" lIns="91425" spcFirstLastPara="1" rIns="91425" wrap="square" tIns="45700">
            <a:normAutofit/>
          </a:bodyPr>
          <a:lstStyle/>
          <a:p>
            <a:pPr indent="-114300" lvl="0" marL="228600" rtl="0" algn="just">
              <a:lnSpc>
                <a:spcPct val="90000"/>
              </a:lnSpc>
              <a:spcBef>
                <a:spcPts val="0"/>
              </a:spcBef>
              <a:spcAft>
                <a:spcPts val="0"/>
              </a:spcAft>
              <a:buClr>
                <a:schemeClr val="dk1"/>
              </a:buClr>
              <a:buSzPts val="1800"/>
              <a:buNone/>
            </a:pPr>
            <a:r>
              <a:t/>
            </a:r>
            <a:endParaRPr sz="1800">
              <a:solidFill>
                <a:srgbClr val="000000"/>
              </a:solidFill>
              <a:latin typeface="Times New Roman"/>
              <a:ea typeface="Times New Roman"/>
              <a:cs typeface="Times New Roman"/>
              <a:sym typeface="Times New Roman"/>
            </a:endParaRPr>
          </a:p>
          <a:p>
            <a:pPr indent="-228600" lvl="0" marL="228600" rtl="0" algn="just">
              <a:lnSpc>
                <a:spcPct val="90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A bridge is a network device that connects multiple LANs (local area networks) together to form a larger LAN. The </a:t>
            </a:r>
            <a:r>
              <a:rPr lang="en-US" sz="1800">
                <a:solidFill>
                  <a:srgbClr val="000000"/>
                </a:solidFill>
                <a:highlight>
                  <a:srgbClr val="FFFF00"/>
                </a:highlight>
                <a:latin typeface="Times New Roman"/>
                <a:ea typeface="Times New Roman"/>
                <a:cs typeface="Times New Roman"/>
                <a:sym typeface="Times New Roman"/>
              </a:rPr>
              <a:t>process of aggregating networks is called network bridging. </a:t>
            </a:r>
            <a:endParaRPr/>
          </a:p>
          <a:p>
            <a:pPr indent="-228600" lvl="0" marL="228600" rtl="0" algn="just">
              <a:lnSpc>
                <a:spcPct val="90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A bridge connects the different components so that they appear as parts of a single network. </a:t>
            </a:r>
            <a:r>
              <a:rPr lang="en-US" sz="1800">
                <a:solidFill>
                  <a:srgbClr val="000000"/>
                </a:solidFill>
                <a:highlight>
                  <a:srgbClr val="FFFF00"/>
                </a:highlight>
                <a:latin typeface="Times New Roman"/>
                <a:ea typeface="Times New Roman"/>
                <a:cs typeface="Times New Roman"/>
                <a:sym typeface="Times New Roman"/>
              </a:rPr>
              <a:t>Bridges operate at the data link layer of the OSI model and hence also referred as Layer 2 switches.</a:t>
            </a:r>
            <a:endParaRPr sz="1800">
              <a:highlight>
                <a:srgbClr val="FFFF00"/>
              </a:highlight>
              <a:latin typeface="Times New Roman"/>
              <a:ea typeface="Times New Roman"/>
              <a:cs typeface="Times New Roman"/>
              <a:sym typeface="Times New Roman"/>
            </a:endParaRPr>
          </a:p>
          <a:p>
            <a:pPr indent="-228600" lvl="0" marL="228600" rtl="0" algn="just">
              <a:lnSpc>
                <a:spcPct val="90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The following diagram shows a bridge connecting two LANs −</a:t>
            </a:r>
            <a:endParaRPr/>
          </a:p>
          <a:p>
            <a:pPr indent="-114300" lvl="0" marL="228600" rtl="0" algn="just">
              <a:lnSpc>
                <a:spcPct val="90000"/>
              </a:lnSpc>
              <a:spcBef>
                <a:spcPts val="1440"/>
              </a:spcBef>
              <a:spcAft>
                <a:spcPts val="0"/>
              </a:spcAft>
              <a:buClr>
                <a:schemeClr val="dk1"/>
              </a:buClr>
              <a:buSzPts val="1800"/>
              <a:buNone/>
            </a:pPr>
            <a:r>
              <a:t/>
            </a:r>
            <a:endParaRPr sz="1800">
              <a:solidFill>
                <a:srgbClr val="000000"/>
              </a:solidFill>
              <a:latin typeface="Times New Roman"/>
              <a:ea typeface="Times New Roman"/>
              <a:cs typeface="Times New Roman"/>
              <a:sym typeface="Times New Roman"/>
            </a:endParaRPr>
          </a:p>
          <a:p>
            <a:pPr indent="-114300" lvl="0" marL="228600" rtl="0" algn="just">
              <a:lnSpc>
                <a:spcPct val="90000"/>
              </a:lnSpc>
              <a:spcBef>
                <a:spcPts val="1440"/>
              </a:spcBef>
              <a:spcAft>
                <a:spcPts val="0"/>
              </a:spcAft>
              <a:buClr>
                <a:schemeClr val="dk1"/>
              </a:buClr>
              <a:buSzPts val="1800"/>
              <a:buNone/>
            </a:pPr>
            <a:r>
              <a:t/>
            </a:r>
            <a:endParaRPr sz="1800">
              <a:latin typeface="Times New Roman"/>
              <a:ea typeface="Times New Roman"/>
              <a:cs typeface="Times New Roman"/>
              <a:sym typeface="Times New Roman"/>
            </a:endParaRPr>
          </a:p>
          <a:p>
            <a:pPr indent="-50800" lvl="0" marL="228600" rtl="0" algn="l">
              <a:lnSpc>
                <a:spcPct val="90000"/>
              </a:lnSpc>
              <a:spcBef>
                <a:spcPts val="1840"/>
              </a:spcBef>
              <a:spcAft>
                <a:spcPts val="0"/>
              </a:spcAft>
              <a:buClr>
                <a:schemeClr val="dk1"/>
              </a:buClr>
              <a:buSzPts val="2800"/>
              <a:buNone/>
            </a:pPr>
            <a:r>
              <a:t/>
            </a:r>
            <a:endParaRPr/>
          </a:p>
        </p:txBody>
      </p:sp>
      <p:pic>
        <p:nvPicPr>
          <p:cNvPr id="978" name="Google Shape;978;p87"/>
          <p:cNvPicPr preferRelativeResize="0"/>
          <p:nvPr/>
        </p:nvPicPr>
        <p:blipFill rotWithShape="1">
          <a:blip r:embed="rId3">
            <a:alphaModFix/>
          </a:blip>
          <a:srcRect b="0" l="0" r="0" t="0"/>
          <a:stretch/>
        </p:blipFill>
        <p:spPr>
          <a:xfrm>
            <a:off x="1622612" y="2581835"/>
            <a:ext cx="7700682" cy="3935506"/>
          </a:xfrm>
          <a:prstGeom prst="rect">
            <a:avLst/>
          </a:prstGeom>
          <a:noFill/>
          <a:ln>
            <a:noFill/>
          </a:ln>
        </p:spPr>
      </p:pic>
      <p:sp>
        <p:nvSpPr>
          <p:cNvPr id="979" name="Google Shape;979;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80" name="Google Shape;980;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1" name="Google Shape;981;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8"/>
          <p:cNvSpPr txBox="1"/>
          <p:nvPr>
            <p:ph idx="1" type="body"/>
          </p:nvPr>
        </p:nvSpPr>
        <p:spPr>
          <a:xfrm>
            <a:off x="295835" y="242047"/>
            <a:ext cx="11600330" cy="6499412"/>
          </a:xfrm>
          <a:prstGeom prst="rect">
            <a:avLst/>
          </a:prstGeom>
          <a:noFill/>
          <a:ln>
            <a:noFill/>
          </a:ln>
        </p:spPr>
        <p:txBody>
          <a:bodyPr anchorCtr="0" anchor="t" bIns="45700" lIns="91425" spcFirstLastPara="1" rIns="91425" wrap="square" tIns="45700">
            <a:normAutofit/>
          </a:bodyPr>
          <a:lstStyle/>
          <a:p>
            <a:pPr indent="-228600" lvl="0" marL="228600" rtl="0" algn="l">
              <a:lnSpc>
                <a:spcPct val="107000"/>
              </a:lnSpc>
              <a:spcBef>
                <a:spcPts val="0"/>
              </a:spcBef>
              <a:spcAft>
                <a:spcPts val="0"/>
              </a:spcAft>
              <a:buClr>
                <a:schemeClr val="dk1"/>
              </a:buClr>
              <a:buSzPts val="2000"/>
              <a:buChar char="•"/>
            </a:pPr>
            <a:r>
              <a:rPr b="1" lang="en-US" sz="2000">
                <a:latin typeface="Times New Roman"/>
                <a:ea typeface="Times New Roman"/>
                <a:cs typeface="Times New Roman"/>
                <a:sym typeface="Times New Roman"/>
              </a:rPr>
              <a:t>Switching by Bridges:</a:t>
            </a:r>
            <a:endParaRPr sz="2000">
              <a:latin typeface="Calibri"/>
              <a:ea typeface="Calibri"/>
              <a:cs typeface="Calibri"/>
              <a:sym typeface="Calibri"/>
            </a:endParaRPr>
          </a:p>
          <a:p>
            <a:pPr indent="-228600" lvl="0" marL="228600" rtl="0" algn="just">
              <a:lnSpc>
                <a:spcPct val="107000"/>
              </a:lnSpc>
              <a:spcBef>
                <a:spcPts val="140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When a data frame arrives at a particular port of a bridge, the bridge examines the frame’s data link address, or more specifically, the MAC address. </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If the destination addresses as well as the required switching is valid, the bridge sends the frame to the destined port. Otherwise, the frame is discarded.</a:t>
            </a:r>
            <a:endParaRPr sz="1800">
              <a:solidFill>
                <a:srgbClr val="000000"/>
              </a:solidFill>
              <a:latin typeface="Times New Roman"/>
              <a:ea typeface="Times New Roman"/>
              <a:cs typeface="Times New Roman"/>
              <a:sym typeface="Times New Roman"/>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highlight>
                  <a:srgbClr val="FFFF00"/>
                </a:highlight>
                <a:latin typeface="Times New Roman"/>
                <a:ea typeface="Times New Roman"/>
                <a:cs typeface="Times New Roman"/>
                <a:sym typeface="Times New Roman"/>
              </a:rPr>
              <a:t>The bridge is not responsible for end-to-end data transfer</a:t>
            </a:r>
            <a:r>
              <a:rPr lang="en-US" sz="1800">
                <a:solidFill>
                  <a:srgbClr val="000000"/>
                </a:solidFill>
                <a:latin typeface="Times New Roman"/>
                <a:ea typeface="Times New Roman"/>
                <a:cs typeface="Times New Roman"/>
                <a:sym typeface="Times New Roman"/>
              </a:rPr>
              <a:t>. It is concerned with transmitting the data frame from one hop to the next. Hence, they do not examine the payload field of the frame. </a:t>
            </a:r>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Due to this, they can help in switching any kind of packets from the network layer above.</a:t>
            </a:r>
            <a:endParaRPr sz="1800">
              <a:latin typeface="Calibri"/>
              <a:ea typeface="Calibri"/>
              <a:cs typeface="Calibri"/>
              <a:sym typeface="Calibri"/>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Bridges also connect virtual LANs (VLANs) to make a larger VLAN.</a:t>
            </a:r>
            <a:endParaRPr sz="1800">
              <a:latin typeface="Calibri"/>
              <a:ea typeface="Calibri"/>
              <a:cs typeface="Calibri"/>
              <a:sym typeface="Calibri"/>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If any segment of the bridged network is wireless, a wireless bridge is used to perform the switching.</a:t>
            </a:r>
            <a:endParaRPr sz="1800">
              <a:latin typeface="Calibri"/>
              <a:ea typeface="Calibri"/>
              <a:cs typeface="Calibri"/>
              <a:sym typeface="Calibri"/>
            </a:endParaRPr>
          </a:p>
          <a:p>
            <a:pPr indent="-228600" lvl="0" marL="228600" rtl="0" algn="just">
              <a:lnSpc>
                <a:spcPct val="107000"/>
              </a:lnSpc>
              <a:spcBef>
                <a:spcPts val="1440"/>
              </a:spcBef>
              <a:spcAft>
                <a:spcPts val="0"/>
              </a:spcAft>
              <a:buClr>
                <a:srgbClr val="000000"/>
              </a:buClr>
              <a:buSzPts val="1800"/>
              <a:buChar char="•"/>
            </a:pPr>
            <a:r>
              <a:rPr lang="en-US" sz="1800">
                <a:solidFill>
                  <a:srgbClr val="000000"/>
                </a:solidFill>
                <a:latin typeface="Times New Roman"/>
                <a:ea typeface="Times New Roman"/>
                <a:cs typeface="Times New Roman"/>
                <a:sym typeface="Times New Roman"/>
              </a:rPr>
              <a:t>There are three main ways for bridging −</a:t>
            </a:r>
            <a:endParaRPr sz="1800">
              <a:latin typeface="Calibri"/>
              <a:ea typeface="Calibri"/>
              <a:cs typeface="Calibri"/>
              <a:sym typeface="Calibri"/>
            </a:endParaRPr>
          </a:p>
          <a:p>
            <a:pPr indent="-342900" lvl="0" marL="342900" rtl="0" algn="l">
              <a:lnSpc>
                <a:spcPct val="100000"/>
              </a:lnSpc>
              <a:spcBef>
                <a:spcPts val="1840"/>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simple bridging</a:t>
            </a:r>
            <a:endParaRPr sz="1800">
              <a:solidFill>
                <a:srgbClr val="000000"/>
              </a:solidFill>
              <a:latin typeface="Calibri"/>
              <a:ea typeface="Calibri"/>
              <a:cs typeface="Calibri"/>
              <a:sym typeface="Calibri"/>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multi-port bridging</a:t>
            </a:r>
            <a:endParaRPr sz="1800">
              <a:solidFill>
                <a:srgbClr val="000000"/>
              </a:solidFill>
              <a:latin typeface="Calibri"/>
              <a:ea typeface="Calibri"/>
              <a:cs typeface="Calibri"/>
              <a:sym typeface="Calibri"/>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learning or transparent bridging</a:t>
            </a:r>
            <a:endParaRPr sz="1800">
              <a:solidFill>
                <a:srgbClr val="000000"/>
              </a:solidFill>
              <a:latin typeface="Calibri"/>
              <a:ea typeface="Calibri"/>
              <a:cs typeface="Calibri"/>
              <a:sym typeface="Calibri"/>
            </a:endParaRPr>
          </a:p>
          <a:p>
            <a:pPr indent="-114300" lvl="0" marL="228600" rtl="0" algn="just">
              <a:lnSpc>
                <a:spcPct val="107000"/>
              </a:lnSpc>
              <a:spcBef>
                <a:spcPts val="975"/>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840"/>
              </a:spcBef>
              <a:spcAft>
                <a:spcPts val="0"/>
              </a:spcAft>
              <a:buClr>
                <a:schemeClr val="dk1"/>
              </a:buClr>
              <a:buSzPts val="2800"/>
              <a:buNone/>
            </a:pPr>
            <a:r>
              <a:t/>
            </a:r>
            <a:endParaRPr/>
          </a:p>
        </p:txBody>
      </p:sp>
      <p:sp>
        <p:nvSpPr>
          <p:cNvPr id="987" name="Google Shape;987;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88" name="Google Shape;988;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9" name="Google Shape;989;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9"/>
          <p:cNvSpPr txBox="1"/>
          <p:nvPr>
            <p:ph idx="1" type="body"/>
          </p:nvPr>
        </p:nvSpPr>
        <p:spPr>
          <a:xfrm>
            <a:off x="224117" y="304800"/>
            <a:ext cx="10954871" cy="51547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b="1"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USES OF BRIDGE:</a:t>
            </a:r>
            <a:endParaRPr/>
          </a:p>
          <a:p>
            <a:pPr indent="-342900" lvl="0" marL="342900" rtl="0" algn="l">
              <a:lnSpc>
                <a:spcPct val="100000"/>
              </a:lnSpc>
              <a:spcBef>
                <a:spcPts val="1000"/>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Bridges connects two or more different LANs that has a similar protocol and provides communication between the devices (nodes) in them.</a:t>
            </a:r>
            <a:endParaRPr/>
          </a:p>
          <a:p>
            <a:pPr indent="0" lvl="0" marL="0" rtl="0" algn="l">
              <a:lnSpc>
                <a:spcPct val="100000"/>
              </a:lnSpc>
              <a:spcBef>
                <a:spcPts val="1375"/>
              </a:spcBef>
              <a:spcAft>
                <a:spcPts val="0"/>
              </a:spcAft>
              <a:buClr>
                <a:schemeClr val="dk1"/>
              </a:buClr>
              <a:buSzPts val="1000"/>
              <a:buNone/>
            </a:pPr>
            <a:r>
              <a:t/>
            </a:r>
            <a:endParaRPr sz="1800">
              <a:solidFill>
                <a:srgbClr val="000000"/>
              </a:solidFill>
              <a:latin typeface="Calibri"/>
              <a:ea typeface="Calibri"/>
              <a:cs typeface="Calibri"/>
              <a:sym typeface="Calibri"/>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By joining multiple LANs, bridges help in multiplying the network capacity of a single LAN.</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Calibri"/>
              <a:ea typeface="Calibri"/>
              <a:cs typeface="Calibri"/>
              <a:sym typeface="Calibri"/>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Since they operate at data link layer, they transmit data as data frames. On receiving a data frame, the bridge consults a database to decide whether to pass, transmit or discard the frame.</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Calibri"/>
              <a:ea typeface="Calibri"/>
              <a:cs typeface="Calibri"/>
              <a:sym typeface="Calibri"/>
            </a:endParaRPr>
          </a:p>
          <a:p>
            <a:pPr indent="-285750" lvl="1" marL="742950" rtl="0" algn="l">
              <a:lnSpc>
                <a:spcPct val="100000"/>
              </a:lnSpc>
              <a:spcBef>
                <a:spcPts val="875"/>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If the frame has a destination MAC (media access control) address in the same network, the bridge passes the frame to that node and then discards it.</a:t>
            </a:r>
            <a:endParaRPr/>
          </a:p>
          <a:p>
            <a:pPr indent="-222250" lvl="1" marL="742950" rtl="0" algn="l">
              <a:lnSpc>
                <a:spcPct val="100000"/>
              </a:lnSpc>
              <a:spcBef>
                <a:spcPts val="875"/>
              </a:spcBef>
              <a:spcAft>
                <a:spcPts val="0"/>
              </a:spcAft>
              <a:buClr>
                <a:schemeClr val="dk1"/>
              </a:buClr>
              <a:buSzPts val="1000"/>
              <a:buFont typeface="Courier New"/>
              <a:buNone/>
            </a:pPr>
            <a:r>
              <a:t/>
            </a:r>
            <a:endParaRPr sz="1800">
              <a:solidFill>
                <a:srgbClr val="000000"/>
              </a:solidFill>
              <a:latin typeface="Calibri"/>
              <a:ea typeface="Calibri"/>
              <a:cs typeface="Calibri"/>
              <a:sym typeface="Calibri"/>
            </a:endParaRPr>
          </a:p>
          <a:p>
            <a:pPr indent="-285750" lvl="1" marL="742950" rtl="0" algn="l">
              <a:lnSpc>
                <a:spcPct val="100000"/>
              </a:lnSpc>
              <a:spcBef>
                <a:spcPts val="875"/>
              </a:spcBef>
              <a:spcAft>
                <a:spcPts val="0"/>
              </a:spcAft>
              <a:buClr>
                <a:srgbClr val="000000"/>
              </a:buClr>
              <a:buSzPts val="1000"/>
              <a:buFont typeface="Courier New"/>
              <a:buChar char="o"/>
            </a:pPr>
            <a:r>
              <a:rPr lang="en-US" sz="1800">
                <a:solidFill>
                  <a:srgbClr val="000000"/>
                </a:solidFill>
                <a:latin typeface="Times New Roman"/>
                <a:ea typeface="Times New Roman"/>
                <a:cs typeface="Times New Roman"/>
                <a:sym typeface="Times New Roman"/>
              </a:rPr>
              <a:t>If the frame has a destination MAC address in a connected network, it will forward the frame toward it.</a:t>
            </a:r>
            <a:endParaRPr sz="1800">
              <a:solidFill>
                <a:srgbClr val="000000"/>
              </a:solidFill>
              <a:latin typeface="Calibri"/>
              <a:ea typeface="Calibri"/>
              <a:cs typeface="Calibri"/>
              <a:sym typeface="Calibri"/>
            </a:endParaRPr>
          </a:p>
          <a:p>
            <a:pPr indent="-50800" lvl="0" marL="228600" rtl="0" algn="l">
              <a:lnSpc>
                <a:spcPct val="90000"/>
              </a:lnSpc>
              <a:spcBef>
                <a:spcPts val="1375"/>
              </a:spcBef>
              <a:spcAft>
                <a:spcPts val="0"/>
              </a:spcAft>
              <a:buClr>
                <a:schemeClr val="dk1"/>
              </a:buClr>
              <a:buSzPts val="2800"/>
              <a:buNone/>
            </a:pPr>
            <a:r>
              <a:t/>
            </a:r>
            <a:endParaRPr/>
          </a:p>
        </p:txBody>
      </p:sp>
      <p:sp>
        <p:nvSpPr>
          <p:cNvPr id="995" name="Google Shape;995;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996" name="Google Shape;996;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7" name="Google Shape;997;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
          <p:cNvSpPr txBox="1"/>
          <p:nvPr>
            <p:ph idx="12" type="sldNum"/>
          </p:nvPr>
        </p:nvSpPr>
        <p:spPr>
          <a:xfrm>
            <a:off x="1247607" y="5804252"/>
            <a:ext cx="1727456" cy="414589"/>
          </a:xfrm>
          <a:prstGeom prst="rect">
            <a:avLst/>
          </a:prstGeom>
          <a:noFill/>
          <a:ln>
            <a:noFill/>
          </a:ln>
        </p:spPr>
        <p:txBody>
          <a:bodyPr anchorCtr="0" anchor="b" bIns="41450" lIns="82900" spcFirstLastPara="1" rIns="82900" wrap="square" tIns="41450">
            <a:noAutofit/>
          </a:bodyPr>
          <a:lstStyle/>
          <a:p>
            <a:pPr indent="0" lvl="0" marL="0" marR="0" rtl="0" algn="l">
              <a:spcBef>
                <a:spcPts val="0"/>
              </a:spcBef>
              <a:spcAft>
                <a:spcPts val="0"/>
              </a:spcAft>
              <a:buNone/>
            </a:pPr>
            <a:r>
              <a:rPr b="1" i="0" lang="en-US" sz="1814">
                <a:solidFill>
                  <a:schemeClr val="lt2"/>
                </a:solidFill>
                <a:latin typeface="Arial"/>
                <a:ea typeface="Arial"/>
                <a:cs typeface="Arial"/>
                <a:sym typeface="Arial"/>
              </a:rPr>
              <a:t>12.</a:t>
            </a:r>
            <a:fld id="{00000000-1234-1234-1234-123412341234}" type="slidenum">
              <a:rPr b="1" i="0" lang="en-US" sz="1814">
                <a:solidFill>
                  <a:schemeClr val="lt2"/>
                </a:solidFill>
                <a:latin typeface="Arial"/>
                <a:ea typeface="Arial"/>
                <a:cs typeface="Arial"/>
                <a:sym typeface="Arial"/>
              </a:rPr>
              <a:t>‹#›</a:t>
            </a:fld>
            <a:endParaRPr b="1" i="0" sz="1814">
              <a:solidFill>
                <a:schemeClr val="lt2"/>
              </a:solidFill>
              <a:latin typeface="Arial"/>
              <a:ea typeface="Arial"/>
              <a:cs typeface="Arial"/>
              <a:sym typeface="Arial"/>
            </a:endParaRPr>
          </a:p>
        </p:txBody>
      </p:sp>
      <p:cxnSp>
        <p:nvCxnSpPr>
          <p:cNvPr id="309" name="Google Shape;309;p9"/>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10" name="Google Shape;310;p9"/>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11" name="Google Shape;311;p9"/>
          <p:cNvSpPr txBox="1"/>
          <p:nvPr/>
        </p:nvSpPr>
        <p:spPr>
          <a:xfrm>
            <a:off x="1828800" y="381001"/>
            <a:ext cx="83509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Calibri"/>
                <a:ea typeface="Calibri"/>
                <a:cs typeface="Calibri"/>
                <a:sym typeface="Calibri"/>
              </a:rPr>
              <a:t>Figure 12.2  </a:t>
            </a:r>
            <a:r>
              <a:rPr lang="en-US" sz="2000">
                <a:solidFill>
                  <a:schemeClr val="dk1"/>
                </a:solidFill>
                <a:latin typeface="Calibri"/>
                <a:ea typeface="Calibri"/>
                <a:cs typeface="Calibri"/>
                <a:sym typeface="Calibri"/>
              </a:rPr>
              <a:t>Taxonomy of multiple-access protocols discussed in this chapter</a:t>
            </a:r>
            <a:endParaRPr/>
          </a:p>
        </p:txBody>
      </p:sp>
      <p:cxnSp>
        <p:nvCxnSpPr>
          <p:cNvPr id="312" name="Google Shape;312;p9"/>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13" name="Google Shape;313;p9"/>
          <p:cNvPicPr preferRelativeResize="0"/>
          <p:nvPr/>
        </p:nvPicPr>
        <p:blipFill rotWithShape="1">
          <a:blip r:embed="rId3">
            <a:alphaModFix/>
          </a:blip>
          <a:srcRect b="0" l="0" r="0" t="0"/>
          <a:stretch/>
        </p:blipFill>
        <p:spPr>
          <a:xfrm>
            <a:off x="2514600" y="1897064"/>
            <a:ext cx="6554788" cy="328453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0"/>
          <p:cNvSpPr txBox="1"/>
          <p:nvPr>
            <p:ph idx="1" type="body"/>
          </p:nvPr>
        </p:nvSpPr>
        <p:spPr>
          <a:xfrm>
            <a:off x="240951" y="919888"/>
            <a:ext cx="10954870" cy="601531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By deciding whether to forward or discard a frame, it prevents a single faulty node from bringing down the entire network.</a:t>
            </a:r>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In cases where the destination MAC address is not available, bridges can broadcast data frames to each node. To discover new segments, they maintain the </a:t>
            </a:r>
            <a:r>
              <a:rPr lang="en-US" sz="1800">
                <a:solidFill>
                  <a:srgbClr val="000000"/>
                </a:solidFill>
                <a:highlight>
                  <a:srgbClr val="FFFF00"/>
                </a:highlight>
                <a:latin typeface="Times New Roman"/>
                <a:ea typeface="Times New Roman"/>
                <a:cs typeface="Times New Roman"/>
                <a:sym typeface="Times New Roman"/>
              </a:rPr>
              <a:t>MAC address table.</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Times New Roman"/>
              <a:ea typeface="Times New Roman"/>
              <a:cs typeface="Times New Roman"/>
              <a:sym typeface="Times New Roman"/>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In order to provide full functional support, </a:t>
            </a:r>
            <a:r>
              <a:rPr lang="en-US" sz="1800">
                <a:solidFill>
                  <a:srgbClr val="000000"/>
                </a:solidFill>
                <a:highlight>
                  <a:srgbClr val="FFFF00"/>
                </a:highlight>
                <a:latin typeface="Times New Roman"/>
                <a:ea typeface="Times New Roman"/>
                <a:cs typeface="Times New Roman"/>
                <a:sym typeface="Times New Roman"/>
              </a:rPr>
              <a:t>bridges ideally need to be transparent</a:t>
            </a:r>
            <a:r>
              <a:rPr lang="en-US" sz="1800">
                <a:solidFill>
                  <a:srgbClr val="000000"/>
                </a:solidFill>
                <a:latin typeface="Times New Roman"/>
                <a:ea typeface="Times New Roman"/>
                <a:cs typeface="Times New Roman"/>
                <a:sym typeface="Times New Roman"/>
              </a:rPr>
              <a:t>. No major hardware, software or architectural changes should be required for their installation.</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Times New Roman"/>
              <a:ea typeface="Times New Roman"/>
              <a:cs typeface="Times New Roman"/>
              <a:sym typeface="Times New Roman"/>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Bridges can switch any kind of packets, be it </a:t>
            </a:r>
            <a:r>
              <a:rPr lang="en-US" sz="1800">
                <a:solidFill>
                  <a:srgbClr val="000000"/>
                </a:solidFill>
                <a:highlight>
                  <a:srgbClr val="FFFF00"/>
                </a:highlight>
                <a:latin typeface="Times New Roman"/>
                <a:ea typeface="Times New Roman"/>
                <a:cs typeface="Times New Roman"/>
                <a:sym typeface="Times New Roman"/>
              </a:rPr>
              <a:t>IP packets or AppleTalk packets,</a:t>
            </a:r>
            <a:r>
              <a:rPr lang="en-US" sz="1800">
                <a:solidFill>
                  <a:srgbClr val="000000"/>
                </a:solidFill>
                <a:latin typeface="Times New Roman"/>
                <a:ea typeface="Times New Roman"/>
                <a:cs typeface="Times New Roman"/>
                <a:sym typeface="Times New Roman"/>
              </a:rPr>
              <a:t> from the network layer above. This is because bridges do </a:t>
            </a:r>
            <a:r>
              <a:rPr lang="en-US" sz="1800">
                <a:solidFill>
                  <a:srgbClr val="000000"/>
                </a:solidFill>
                <a:highlight>
                  <a:srgbClr val="FFFF00"/>
                </a:highlight>
                <a:latin typeface="Times New Roman"/>
                <a:ea typeface="Times New Roman"/>
                <a:cs typeface="Times New Roman"/>
                <a:sym typeface="Times New Roman"/>
              </a:rPr>
              <a:t>not examine the payload field of the data frame that </a:t>
            </a:r>
            <a:r>
              <a:rPr lang="en-US" sz="1800">
                <a:solidFill>
                  <a:srgbClr val="000000"/>
                </a:solidFill>
                <a:latin typeface="Times New Roman"/>
                <a:ea typeface="Times New Roman"/>
                <a:cs typeface="Times New Roman"/>
                <a:sym typeface="Times New Roman"/>
              </a:rPr>
              <a:t>arrives, but simply looks at the MAC address for switching.</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Times New Roman"/>
              <a:ea typeface="Times New Roman"/>
              <a:cs typeface="Times New Roman"/>
              <a:sym typeface="Times New Roman"/>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Bridges also connect virtual LANs (VLANs) to make a larger VLAN.</a:t>
            </a:r>
            <a:endParaRPr/>
          </a:p>
          <a:p>
            <a:pPr indent="-279400" lvl="0" marL="342900" rtl="0" algn="l">
              <a:lnSpc>
                <a:spcPct val="100000"/>
              </a:lnSpc>
              <a:spcBef>
                <a:spcPts val="1375"/>
              </a:spcBef>
              <a:spcAft>
                <a:spcPts val="0"/>
              </a:spcAft>
              <a:buClr>
                <a:schemeClr val="dk1"/>
              </a:buClr>
              <a:buSzPts val="1000"/>
              <a:buFont typeface="Noto Sans Symbols"/>
              <a:buNone/>
            </a:pPr>
            <a:r>
              <a:t/>
            </a:r>
            <a:endParaRPr sz="1800">
              <a:solidFill>
                <a:srgbClr val="000000"/>
              </a:solidFill>
              <a:latin typeface="Times New Roman"/>
              <a:ea typeface="Times New Roman"/>
              <a:cs typeface="Times New Roman"/>
              <a:sym typeface="Times New Roman"/>
            </a:endParaRPr>
          </a:p>
          <a:p>
            <a:pPr indent="-342900" lvl="0" marL="342900" rtl="0" algn="l">
              <a:lnSpc>
                <a:spcPct val="100000"/>
              </a:lnSpc>
              <a:spcBef>
                <a:spcPts val="1375"/>
              </a:spcBef>
              <a:spcAft>
                <a:spcPts val="0"/>
              </a:spcAft>
              <a:buClr>
                <a:srgbClr val="000000"/>
              </a:buClr>
              <a:buSzPts val="1000"/>
              <a:buFont typeface="Noto Sans Symbols"/>
              <a:buChar char="∙"/>
            </a:pPr>
            <a:r>
              <a:rPr lang="en-US" sz="1800">
                <a:solidFill>
                  <a:srgbClr val="000000"/>
                </a:solidFill>
                <a:latin typeface="Times New Roman"/>
                <a:ea typeface="Times New Roman"/>
                <a:cs typeface="Times New Roman"/>
                <a:sym typeface="Times New Roman"/>
              </a:rPr>
              <a:t>A wireless bridge is used to connect wireless networks or networks having a wireless segment.</a:t>
            </a:r>
            <a:endParaRPr/>
          </a:p>
          <a:p>
            <a:pPr indent="0" lvl="0" marL="0" rtl="0" algn="l">
              <a:lnSpc>
                <a:spcPct val="107000"/>
              </a:lnSpc>
              <a:spcBef>
                <a:spcPts val="1375"/>
              </a:spcBef>
              <a:spcAft>
                <a:spcPts val="0"/>
              </a:spcAft>
              <a:buClr>
                <a:schemeClr val="dk1"/>
              </a:buClr>
              <a:buSzPts val="1800"/>
              <a:buNone/>
            </a:pPr>
            <a:r>
              <a:t/>
            </a:r>
            <a:endParaRPr sz="1800">
              <a:latin typeface="Times New Roman"/>
              <a:ea typeface="Times New Roman"/>
              <a:cs typeface="Times New Roman"/>
              <a:sym typeface="Times New Roman"/>
            </a:endParaRPr>
          </a:p>
          <a:p>
            <a:pPr indent="-50800" lvl="0" marL="228600" rtl="0" algn="l">
              <a:lnSpc>
                <a:spcPct val="90000"/>
              </a:lnSpc>
              <a:spcBef>
                <a:spcPts val="1800"/>
              </a:spcBef>
              <a:spcAft>
                <a:spcPts val="0"/>
              </a:spcAft>
              <a:buClr>
                <a:schemeClr val="dk1"/>
              </a:buClr>
              <a:buSzPts val="2800"/>
              <a:buNone/>
            </a:pPr>
            <a:r>
              <a:t/>
            </a:r>
            <a:endParaRPr/>
          </a:p>
        </p:txBody>
      </p:sp>
      <p:sp>
        <p:nvSpPr>
          <p:cNvPr id="1003" name="Google Shape;1003;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04" name="Google Shape;100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5" name="Google Shape;1005;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11" name="Google Shape;1011;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2"/>
              </a:buClr>
              <a:buSzPts val="2800"/>
              <a:buChar char="•"/>
            </a:pPr>
            <a:r>
              <a:rPr b="1" i="0" lang="en-US">
                <a:solidFill>
                  <a:srgbClr val="202122"/>
                </a:solidFill>
                <a:latin typeface="Arial"/>
                <a:ea typeface="Arial"/>
                <a:cs typeface="Arial"/>
                <a:sym typeface="Arial"/>
              </a:rPr>
              <a:t>AppleTalk</a:t>
            </a:r>
            <a:r>
              <a:rPr b="0" i="0" lang="en-US">
                <a:solidFill>
                  <a:srgbClr val="202122"/>
                </a:solidFill>
                <a:latin typeface="Arial"/>
                <a:ea typeface="Arial"/>
                <a:cs typeface="Arial"/>
                <a:sym typeface="Arial"/>
              </a:rPr>
              <a:t> is a discontinued </a:t>
            </a:r>
            <a:r>
              <a:rPr b="0" i="0" lang="en-US" u="sng" strike="noStrike">
                <a:solidFill>
                  <a:srgbClr val="0645AD"/>
                </a:solidFill>
                <a:latin typeface="Arial"/>
                <a:ea typeface="Arial"/>
                <a:cs typeface="Arial"/>
                <a:sym typeface="Arial"/>
                <a:hlinkClick r:id="rId3">
                  <a:extLst>
                    <a:ext uri="{A12FA001-AC4F-418D-AE19-62706E023703}">
                      <ahyp:hlinkClr val="tx"/>
                    </a:ext>
                  </a:extLst>
                </a:hlinkClick>
              </a:rPr>
              <a:t>proprietary</a:t>
            </a:r>
            <a:r>
              <a:rPr b="0" i="0" lang="en-US">
                <a:solidFill>
                  <a:srgbClr val="202122"/>
                </a:solidFill>
                <a:latin typeface="Arial"/>
                <a:ea typeface="Arial"/>
                <a:cs typeface="Arial"/>
                <a:sym typeface="Arial"/>
              </a:rPr>
              <a:t> </a:t>
            </a:r>
            <a:r>
              <a:rPr b="0" i="0" lang="en-US" u="sng" strike="noStrike">
                <a:solidFill>
                  <a:srgbClr val="0645AD"/>
                </a:solidFill>
                <a:latin typeface="Arial"/>
                <a:ea typeface="Arial"/>
                <a:cs typeface="Arial"/>
                <a:sym typeface="Arial"/>
                <a:hlinkClick r:id="rId4">
                  <a:extLst>
                    <a:ext uri="{A12FA001-AC4F-418D-AE19-62706E023703}">
                      <ahyp:hlinkClr val="tx"/>
                    </a:ext>
                  </a:extLst>
                </a:hlinkClick>
              </a:rPr>
              <a:t>suite of networking protocols</a:t>
            </a:r>
            <a:r>
              <a:rPr b="0" i="0" lang="en-US">
                <a:solidFill>
                  <a:srgbClr val="202122"/>
                </a:solidFill>
                <a:latin typeface="Arial"/>
                <a:ea typeface="Arial"/>
                <a:cs typeface="Arial"/>
                <a:sym typeface="Arial"/>
              </a:rPr>
              <a:t> developed by </a:t>
            </a:r>
            <a:r>
              <a:rPr b="0" i="0" lang="en-US" u="sng" strike="noStrike">
                <a:solidFill>
                  <a:srgbClr val="0645AD"/>
                </a:solidFill>
                <a:latin typeface="Arial"/>
                <a:ea typeface="Arial"/>
                <a:cs typeface="Arial"/>
                <a:sym typeface="Arial"/>
                <a:hlinkClick r:id="rId5">
                  <a:extLst>
                    <a:ext uri="{A12FA001-AC4F-418D-AE19-62706E023703}">
                      <ahyp:hlinkClr val="tx"/>
                    </a:ext>
                  </a:extLst>
                </a:hlinkClick>
              </a:rPr>
              <a:t>Apple Inc.</a:t>
            </a:r>
            <a:r>
              <a:rPr b="0" i="0" lang="en-US">
                <a:solidFill>
                  <a:srgbClr val="202122"/>
                </a:solidFill>
                <a:latin typeface="Arial"/>
                <a:ea typeface="Arial"/>
                <a:cs typeface="Arial"/>
                <a:sym typeface="Arial"/>
              </a:rPr>
              <a:t> for their </a:t>
            </a:r>
            <a:r>
              <a:rPr b="0" i="0" lang="en-US" u="sng" strike="noStrike">
                <a:solidFill>
                  <a:srgbClr val="0645AD"/>
                </a:solidFill>
                <a:latin typeface="Arial"/>
                <a:ea typeface="Arial"/>
                <a:cs typeface="Arial"/>
                <a:sym typeface="Arial"/>
                <a:hlinkClick r:id="rId6">
                  <a:extLst>
                    <a:ext uri="{A12FA001-AC4F-418D-AE19-62706E023703}">
                      <ahyp:hlinkClr val="tx"/>
                    </a:ext>
                  </a:extLst>
                </a:hlinkClick>
              </a:rPr>
              <a:t>Macintosh computers</a:t>
            </a:r>
            <a:r>
              <a:rPr b="0" i="0" lang="en-US">
                <a:solidFill>
                  <a:srgbClr val="202122"/>
                </a:solidFill>
                <a:latin typeface="Arial"/>
                <a:ea typeface="Arial"/>
                <a:cs typeface="Arial"/>
                <a:sym typeface="Arial"/>
              </a:rPr>
              <a:t>. AppleTalk includes a number of features that allow </a:t>
            </a:r>
            <a:r>
              <a:rPr b="0" i="0" lang="en-US" u="sng" strike="noStrike">
                <a:solidFill>
                  <a:srgbClr val="0645AD"/>
                </a:solidFill>
                <a:latin typeface="Arial"/>
                <a:ea typeface="Arial"/>
                <a:cs typeface="Arial"/>
                <a:sym typeface="Arial"/>
                <a:hlinkClick r:id="rId7">
                  <a:extLst>
                    <a:ext uri="{A12FA001-AC4F-418D-AE19-62706E023703}">
                      <ahyp:hlinkClr val="tx"/>
                    </a:ext>
                  </a:extLst>
                </a:hlinkClick>
              </a:rPr>
              <a:t>local area networks</a:t>
            </a:r>
            <a:r>
              <a:rPr b="0" i="0" lang="en-US">
                <a:solidFill>
                  <a:srgbClr val="202122"/>
                </a:solidFill>
                <a:latin typeface="Arial"/>
                <a:ea typeface="Arial"/>
                <a:cs typeface="Arial"/>
                <a:sym typeface="Arial"/>
              </a:rPr>
              <a:t> to be connected with no prior setup or the need for a centralized router or server of any sort. </a:t>
            </a:r>
            <a:endParaRPr/>
          </a:p>
        </p:txBody>
      </p:sp>
      <p:sp>
        <p:nvSpPr>
          <p:cNvPr id="1012" name="Google Shape;1012;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13" name="Google Shape;1013;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14" name="Google Shape;1014;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Learning Bridge and Spanning Tree</a:t>
            </a:r>
            <a:endParaRPr/>
          </a:p>
        </p:txBody>
      </p:sp>
      <p:sp>
        <p:nvSpPr>
          <p:cNvPr id="1020" name="Google Shape;1020;p9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Lecture 3</a:t>
            </a:r>
            <a:endParaRPr/>
          </a:p>
          <a:p>
            <a:pPr indent="0" lvl="0" marL="0" rtl="0" algn="ctr">
              <a:lnSpc>
                <a:spcPct val="90000"/>
              </a:lnSpc>
              <a:spcBef>
                <a:spcPts val="1000"/>
              </a:spcBef>
              <a:spcAft>
                <a:spcPts val="0"/>
              </a:spcAft>
              <a:buClr>
                <a:schemeClr val="dk1"/>
              </a:buClr>
              <a:buSzPts val="2400"/>
              <a:buNone/>
            </a:pPr>
            <a:r>
              <a:t/>
            </a:r>
            <a:endParaRPr/>
          </a:p>
        </p:txBody>
      </p:sp>
      <p:sp>
        <p:nvSpPr>
          <p:cNvPr id="1021" name="Google Shape;102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22" name="Google Shape;1022;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3" name="Google Shape;1023;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Bridges</a:t>
            </a:r>
            <a:endParaRPr/>
          </a:p>
        </p:txBody>
      </p:sp>
      <p:sp>
        <p:nvSpPr>
          <p:cNvPr id="1029" name="Google Shape;1029;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Link Layer devices:</a:t>
            </a:r>
            <a:r>
              <a:rPr lang="en-US"/>
              <a:t> operate on Ethernet frames, examining frame header and selectively forwarding frame based on its destination</a:t>
            </a:r>
            <a:endParaRPr/>
          </a:p>
          <a:p>
            <a:pPr indent="-228600" lvl="0" marL="228600" rtl="0" algn="l">
              <a:lnSpc>
                <a:spcPct val="90000"/>
              </a:lnSpc>
              <a:spcBef>
                <a:spcPts val="1000"/>
              </a:spcBef>
              <a:spcAft>
                <a:spcPts val="0"/>
              </a:spcAft>
              <a:buClr>
                <a:schemeClr val="dk1"/>
              </a:buClr>
              <a:buSzPts val="2800"/>
              <a:buChar char="•"/>
            </a:pPr>
            <a:r>
              <a:rPr lang="en-US"/>
              <a:t>Bridge </a:t>
            </a:r>
            <a:r>
              <a:rPr lang="en-US">
                <a:solidFill>
                  <a:srgbClr val="FF0000"/>
                </a:solidFill>
              </a:rPr>
              <a:t>isolates collision</a:t>
            </a:r>
            <a:r>
              <a:rPr lang="en-US"/>
              <a:t> domains since it buffers frames</a:t>
            </a:r>
            <a:endParaRPr/>
          </a:p>
          <a:p>
            <a:pPr indent="-228600" lvl="0" marL="228600" rtl="0" algn="l">
              <a:lnSpc>
                <a:spcPct val="90000"/>
              </a:lnSpc>
              <a:spcBef>
                <a:spcPts val="1000"/>
              </a:spcBef>
              <a:spcAft>
                <a:spcPts val="0"/>
              </a:spcAft>
              <a:buClr>
                <a:schemeClr val="dk1"/>
              </a:buClr>
              <a:buSzPts val="2800"/>
              <a:buChar char="•"/>
            </a:pPr>
            <a:r>
              <a:rPr lang="en-US"/>
              <a:t>When frame is to be forwarded on segment, bridge uses CSMA/CD to access segment and transmit </a:t>
            </a:r>
            <a:endParaRPr/>
          </a:p>
        </p:txBody>
      </p:sp>
      <p:sp>
        <p:nvSpPr>
          <p:cNvPr id="1030" name="Google Shape;1030;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31" name="Google Shape;1031;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2" name="Google Shape;1032;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Bridges (more)</a:t>
            </a:r>
            <a:endParaRPr/>
          </a:p>
        </p:txBody>
      </p:sp>
      <p:sp>
        <p:nvSpPr>
          <p:cNvPr id="1038" name="Google Shape;1038;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Bridge advantages:</a:t>
            </a:r>
            <a:endParaRPr/>
          </a:p>
          <a:p>
            <a:pPr indent="-228600" lvl="1" marL="685800" rtl="0" algn="l">
              <a:lnSpc>
                <a:spcPct val="90000"/>
              </a:lnSpc>
              <a:spcBef>
                <a:spcPts val="500"/>
              </a:spcBef>
              <a:spcAft>
                <a:spcPts val="0"/>
              </a:spcAft>
              <a:buClr>
                <a:schemeClr val="dk1"/>
              </a:buClr>
              <a:buSzPts val="2400"/>
              <a:buChar char="•"/>
            </a:pPr>
            <a:r>
              <a:rPr lang="en-US"/>
              <a:t>Isolates collision domains resulting in </a:t>
            </a:r>
            <a:r>
              <a:rPr lang="en-US">
                <a:highlight>
                  <a:srgbClr val="FFFF00"/>
                </a:highlight>
              </a:rPr>
              <a:t>higher total max throughput</a:t>
            </a:r>
            <a:r>
              <a:rPr lang="en-US"/>
              <a:t>, and does not limit the number of nodes nor geographical coverage</a:t>
            </a:r>
            <a:endParaRPr/>
          </a:p>
          <a:p>
            <a:pPr indent="-76200" lvl="1" marL="685800" rtl="0" algn="l">
              <a:lnSpc>
                <a:spcPct val="90000"/>
              </a:lnSpc>
              <a:spcBef>
                <a:spcPts val="500"/>
              </a:spcBef>
              <a:spcAft>
                <a:spcPts val="0"/>
              </a:spcAft>
              <a:buClr>
                <a:schemeClr val="dk1"/>
              </a:buClr>
              <a:buSzPts val="2400"/>
              <a:buNone/>
            </a:pPr>
            <a:r>
              <a:t/>
            </a:r>
            <a:endParaRPr/>
          </a:p>
          <a:p>
            <a:pPr indent="-228600" lvl="1" marL="685800" rtl="0" algn="l">
              <a:lnSpc>
                <a:spcPct val="90000"/>
              </a:lnSpc>
              <a:spcBef>
                <a:spcPts val="500"/>
              </a:spcBef>
              <a:spcAft>
                <a:spcPts val="0"/>
              </a:spcAft>
              <a:buClr>
                <a:schemeClr val="dk1"/>
              </a:buClr>
              <a:buSzPts val="2400"/>
              <a:buChar char="•"/>
            </a:pPr>
            <a:r>
              <a:rPr lang="en-US">
                <a:highlight>
                  <a:srgbClr val="FFFF00"/>
                </a:highlight>
              </a:rPr>
              <a:t>Can connect different type Ethernet </a:t>
            </a:r>
            <a:r>
              <a:rPr lang="en-US"/>
              <a:t>since it is a store and forward device</a:t>
            </a:r>
            <a:endParaRPr/>
          </a:p>
          <a:p>
            <a:pPr indent="-76200" lvl="1" marL="685800" rtl="0" algn="l">
              <a:lnSpc>
                <a:spcPct val="90000"/>
              </a:lnSpc>
              <a:spcBef>
                <a:spcPts val="500"/>
              </a:spcBef>
              <a:spcAft>
                <a:spcPts val="0"/>
              </a:spcAft>
              <a:buClr>
                <a:schemeClr val="dk1"/>
              </a:buClr>
              <a:buSzPts val="2400"/>
              <a:buNone/>
            </a:pPr>
            <a:r>
              <a:t/>
            </a:r>
            <a:endParaRPr/>
          </a:p>
          <a:p>
            <a:pPr indent="-228600" lvl="1" marL="685800" rtl="0" algn="l">
              <a:lnSpc>
                <a:spcPct val="90000"/>
              </a:lnSpc>
              <a:spcBef>
                <a:spcPts val="500"/>
              </a:spcBef>
              <a:spcAft>
                <a:spcPts val="0"/>
              </a:spcAft>
              <a:buClr>
                <a:schemeClr val="dk1"/>
              </a:buClr>
              <a:buSzPts val="2400"/>
              <a:buChar char="•"/>
            </a:pPr>
            <a:r>
              <a:rPr lang="en-US"/>
              <a:t>Transparent: no need for any change to hosts LAN adapters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39" name="Google Shape;1039;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40" name="Google Shape;104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1" name="Google Shape;1041;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47" name="Google Shape;1047;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4"/>
              </a:buClr>
              <a:buSzPts val="2800"/>
              <a:buChar char="•"/>
            </a:pPr>
            <a:r>
              <a:rPr b="0" i="0" lang="en-US">
                <a:solidFill>
                  <a:srgbClr val="202124"/>
                </a:solidFill>
                <a:latin typeface="arial"/>
                <a:ea typeface="arial"/>
                <a:cs typeface="arial"/>
                <a:sym typeface="arial"/>
              </a:rPr>
              <a:t>Spanning Tree Protocol (STP) is </a:t>
            </a:r>
            <a:r>
              <a:rPr b="1" i="0" lang="en-US">
                <a:solidFill>
                  <a:srgbClr val="202124"/>
                </a:solidFill>
                <a:latin typeface="arial"/>
                <a:ea typeface="arial"/>
                <a:cs typeface="arial"/>
                <a:sym typeface="arial"/>
              </a:rPr>
              <a:t>a Layer 2 network protocol used to prevent looping within a network topology</a:t>
            </a:r>
            <a:r>
              <a:rPr b="0" i="0" lang="en-US">
                <a:solidFill>
                  <a:srgbClr val="202124"/>
                </a:solidFill>
                <a:latin typeface="arial"/>
                <a:ea typeface="arial"/>
                <a:cs typeface="arial"/>
                <a:sym typeface="arial"/>
              </a:rPr>
              <a:t>. STP was created to avoid the problems that arise when computers exchange data on a local area network (LAN) that contains redundant paths.</a:t>
            </a:r>
            <a:endParaRPr/>
          </a:p>
        </p:txBody>
      </p:sp>
      <p:sp>
        <p:nvSpPr>
          <p:cNvPr id="1048" name="Google Shape;1048;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49" name="Google Shape;1049;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50" name="Google Shape;1050;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4" name="Shape 1054"/>
        <p:cNvGrpSpPr/>
        <p:nvPr/>
      </p:nvGrpSpPr>
      <p:grpSpPr>
        <a:xfrm>
          <a:off x="0" y="0"/>
          <a:ext cx="0" cy="0"/>
          <a:chOff x="0" y="0"/>
          <a:chExt cx="0" cy="0"/>
        </a:xfrm>
      </p:grpSpPr>
      <p:sp>
        <p:nvSpPr>
          <p:cNvPr id="1055" name="Google Shape;1055;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Backbone Bridge</a:t>
            </a:r>
            <a:endParaRPr/>
          </a:p>
        </p:txBody>
      </p:sp>
      <p:pic>
        <p:nvPicPr>
          <p:cNvPr descr="562 Bridge" id="1056" name="Google Shape;1056;p96"/>
          <p:cNvPicPr preferRelativeResize="0"/>
          <p:nvPr>
            <p:ph idx="1" type="body"/>
          </p:nvPr>
        </p:nvPicPr>
        <p:blipFill rotWithShape="1">
          <a:blip r:embed="rId3">
            <a:alphaModFix/>
          </a:blip>
          <a:srcRect b="0" l="0" r="0" t="0"/>
          <a:stretch/>
        </p:blipFill>
        <p:spPr>
          <a:xfrm>
            <a:off x="2057400" y="2522539"/>
            <a:ext cx="7772400" cy="2801937"/>
          </a:xfrm>
          <a:prstGeom prst="rect">
            <a:avLst/>
          </a:prstGeom>
          <a:noFill/>
          <a:ln>
            <a:noFill/>
          </a:ln>
        </p:spPr>
      </p:pic>
      <p:sp>
        <p:nvSpPr>
          <p:cNvPr id="1057" name="Google Shape;1057;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58" name="Google Shape;1058;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9" name="Google Shape;1059;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3" name="Shape 1063"/>
        <p:cNvGrpSpPr/>
        <p:nvPr/>
      </p:nvGrpSpPr>
      <p:grpSpPr>
        <a:xfrm>
          <a:off x="0" y="0"/>
          <a:ext cx="0" cy="0"/>
          <a:chOff x="0" y="0"/>
          <a:chExt cx="0" cy="0"/>
        </a:xfrm>
      </p:grpSpPr>
      <p:sp>
        <p:nvSpPr>
          <p:cNvPr id="1064" name="Google Shape;106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Interconnection Without Backbone</a:t>
            </a:r>
            <a:endParaRPr/>
          </a:p>
        </p:txBody>
      </p:sp>
      <p:sp>
        <p:nvSpPr>
          <p:cNvPr id="1065" name="Google Shape;1065;p97"/>
          <p:cNvSpPr txBox="1"/>
          <p:nvPr>
            <p:ph idx="1" type="body"/>
          </p:nvPr>
        </p:nvSpPr>
        <p:spPr>
          <a:xfrm>
            <a:off x="2057400" y="4103689"/>
            <a:ext cx="7772400" cy="12160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Not recommended for two reasons:</a:t>
            </a:r>
            <a:endParaRPr/>
          </a:p>
          <a:p>
            <a:pPr indent="-228600" lvl="1" marL="685800" rtl="0" algn="l">
              <a:lnSpc>
                <a:spcPct val="90000"/>
              </a:lnSpc>
              <a:spcBef>
                <a:spcPts val="500"/>
              </a:spcBef>
              <a:spcAft>
                <a:spcPts val="0"/>
              </a:spcAft>
              <a:buClr>
                <a:schemeClr val="dk1"/>
              </a:buClr>
              <a:buSzPts val="2400"/>
              <a:buFont typeface="Arial"/>
              <a:buNone/>
            </a:pPr>
            <a:r>
              <a:rPr lang="en-US"/>
              <a:t>- single point of failure at Computer Science hub</a:t>
            </a:r>
            <a:endParaRPr/>
          </a:p>
          <a:p>
            <a:pPr indent="-228600" lvl="1" marL="685800" rtl="0" algn="l">
              <a:lnSpc>
                <a:spcPct val="90000"/>
              </a:lnSpc>
              <a:spcBef>
                <a:spcPts val="500"/>
              </a:spcBef>
              <a:spcAft>
                <a:spcPts val="0"/>
              </a:spcAft>
              <a:buClr>
                <a:schemeClr val="dk1"/>
              </a:buClr>
              <a:buSzPts val="2400"/>
              <a:buFont typeface="Arial"/>
              <a:buNone/>
            </a:pPr>
            <a:r>
              <a:rPr lang="en-US"/>
              <a:t>- all traffic between EE and SE must path over CS segment</a:t>
            </a:r>
            <a:endParaRPr/>
          </a:p>
        </p:txBody>
      </p:sp>
      <p:pic>
        <p:nvPicPr>
          <p:cNvPr descr="567 noBackbone" id="1066" name="Google Shape;1066;p97"/>
          <p:cNvPicPr preferRelativeResize="0"/>
          <p:nvPr/>
        </p:nvPicPr>
        <p:blipFill rotWithShape="1">
          <a:blip r:embed="rId3">
            <a:alphaModFix/>
          </a:blip>
          <a:srcRect b="0" l="0" r="0" t="0"/>
          <a:stretch/>
        </p:blipFill>
        <p:spPr>
          <a:xfrm>
            <a:off x="2590800" y="1676401"/>
            <a:ext cx="6402388" cy="1552575"/>
          </a:xfrm>
          <a:prstGeom prst="rect">
            <a:avLst/>
          </a:prstGeom>
          <a:noFill/>
          <a:ln>
            <a:noFill/>
          </a:ln>
        </p:spPr>
      </p:pic>
      <p:sp>
        <p:nvSpPr>
          <p:cNvPr id="1067" name="Google Shape;1067;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68" name="Google Shape;1068;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9" name="Google Shape;1069;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98"/>
          <p:cNvSpPr txBox="1"/>
          <p:nvPr>
            <p:ph type="title"/>
          </p:nvPr>
        </p:nvSpPr>
        <p:spPr>
          <a:xfrm>
            <a:off x="2057401" y="228600"/>
            <a:ext cx="8023225"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Bridges: frame filtering, forwarding</a:t>
            </a:r>
            <a:endParaRPr/>
          </a:p>
        </p:txBody>
      </p:sp>
      <p:sp>
        <p:nvSpPr>
          <p:cNvPr id="1075" name="Google Shape;1075;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bridges filter packets </a:t>
            </a:r>
            <a:endParaRPr/>
          </a:p>
          <a:p>
            <a:pPr indent="-228600" lvl="1" marL="685800" rtl="0" algn="l">
              <a:lnSpc>
                <a:spcPct val="90000"/>
              </a:lnSpc>
              <a:spcBef>
                <a:spcPts val="500"/>
              </a:spcBef>
              <a:spcAft>
                <a:spcPts val="0"/>
              </a:spcAft>
              <a:buClr>
                <a:schemeClr val="dk1"/>
              </a:buClr>
              <a:buSzPts val="2400"/>
              <a:buChar char="•"/>
            </a:pPr>
            <a:r>
              <a:rPr lang="en-US"/>
              <a:t>same-LAN -segment frames not forwarded onto other LAN segments </a:t>
            </a:r>
            <a:endParaRPr/>
          </a:p>
          <a:p>
            <a:pPr indent="-228600" lvl="0" marL="228600" rtl="0" algn="l">
              <a:lnSpc>
                <a:spcPct val="90000"/>
              </a:lnSpc>
              <a:spcBef>
                <a:spcPts val="1000"/>
              </a:spcBef>
              <a:spcAft>
                <a:spcPts val="0"/>
              </a:spcAft>
              <a:buClr>
                <a:schemeClr val="dk1"/>
              </a:buClr>
              <a:buSzPts val="2800"/>
              <a:buChar char="•"/>
            </a:pPr>
            <a:r>
              <a:rPr lang="en-US"/>
              <a:t>forwarding: </a:t>
            </a:r>
            <a:endParaRPr/>
          </a:p>
          <a:p>
            <a:pPr indent="-228600" lvl="1" marL="685800" rtl="0" algn="l">
              <a:lnSpc>
                <a:spcPct val="90000"/>
              </a:lnSpc>
              <a:spcBef>
                <a:spcPts val="500"/>
              </a:spcBef>
              <a:spcAft>
                <a:spcPts val="0"/>
              </a:spcAft>
              <a:buClr>
                <a:schemeClr val="dk1"/>
              </a:buClr>
              <a:buSzPts val="2400"/>
              <a:buChar char="•"/>
            </a:pPr>
            <a:r>
              <a:rPr lang="en-US"/>
              <a:t>how to know on which LAN segment to forward frame?</a:t>
            </a:r>
            <a:endParaRPr/>
          </a:p>
        </p:txBody>
      </p:sp>
      <p:sp>
        <p:nvSpPr>
          <p:cNvPr id="1076" name="Google Shape;1076;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77" name="Google Shape;1077;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8" name="Google Shape;1078;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9"/>
          <p:cNvSpPr txBox="1"/>
          <p:nvPr>
            <p:ph type="title"/>
          </p:nvPr>
        </p:nvSpPr>
        <p:spPr>
          <a:xfrm>
            <a:off x="838200" y="365125"/>
            <a:ext cx="10515600" cy="1325563"/>
          </a:xfrm>
          <a:prstGeom prst="rect">
            <a:avLst/>
          </a:prstGeom>
          <a:noFill/>
          <a:ln>
            <a:noFill/>
          </a:ln>
        </p:spPr>
        <p:txBody>
          <a:bodyPr anchorCtr="0" anchor="b" bIns="46075" lIns="92150" spcFirstLastPara="1" rIns="92150" wrap="square" tIns="46075">
            <a:normAutofit/>
          </a:bodyPr>
          <a:lstStyle/>
          <a:p>
            <a:pPr indent="0" lvl="0" marL="0" rtl="0" algn="l">
              <a:lnSpc>
                <a:spcPct val="90000"/>
              </a:lnSpc>
              <a:spcBef>
                <a:spcPts val="0"/>
              </a:spcBef>
              <a:spcAft>
                <a:spcPts val="0"/>
              </a:spcAft>
              <a:buClr>
                <a:schemeClr val="dk1"/>
              </a:buClr>
              <a:buSzPts val="4400"/>
              <a:buFont typeface="Calibri"/>
              <a:buNone/>
            </a:pPr>
            <a:r>
              <a:rPr lang="en-US"/>
              <a:t>Introducing Spanning Tree</a:t>
            </a:r>
            <a:endParaRPr/>
          </a:p>
        </p:txBody>
      </p:sp>
      <p:sp>
        <p:nvSpPr>
          <p:cNvPr id="1085" name="Google Shape;1085;p99"/>
          <p:cNvSpPr txBox="1"/>
          <p:nvPr>
            <p:ph idx="1" type="body"/>
          </p:nvPr>
        </p:nvSpPr>
        <p:spPr>
          <a:xfrm>
            <a:off x="1981200" y="1885950"/>
            <a:ext cx="8174038" cy="4514850"/>
          </a:xfrm>
          <a:prstGeom prst="rect">
            <a:avLst/>
          </a:prstGeom>
          <a:noFill/>
          <a:ln>
            <a:noFill/>
          </a:ln>
        </p:spPr>
        <p:txBody>
          <a:bodyPr anchorCtr="0" anchor="t" bIns="46075" lIns="92150" spcFirstLastPara="1" rIns="92150" wrap="square" tIns="46075">
            <a:normAutofit/>
          </a:bodyPr>
          <a:lstStyle/>
          <a:p>
            <a:pPr indent="-338138" lvl="0" marL="338138" rtl="0" algn="l">
              <a:lnSpc>
                <a:spcPct val="90000"/>
              </a:lnSpc>
              <a:spcBef>
                <a:spcPts val="0"/>
              </a:spcBef>
              <a:spcAft>
                <a:spcPts val="0"/>
              </a:spcAft>
              <a:buClr>
                <a:schemeClr val="dk1"/>
              </a:buClr>
              <a:buSzPts val="2800"/>
              <a:buChar char="•"/>
            </a:pPr>
            <a:r>
              <a:rPr lang="en-US"/>
              <a:t>Allow a path between every LAN without causing loops (</a:t>
            </a:r>
            <a:r>
              <a:rPr i="1" lang="en-US"/>
              <a:t>loop-free environment</a:t>
            </a:r>
            <a:r>
              <a:rPr lang="en-US"/>
              <a:t>)</a:t>
            </a:r>
            <a:endParaRPr/>
          </a:p>
          <a:p>
            <a:pPr indent="-338138" lvl="0" marL="338138" rtl="0" algn="l">
              <a:lnSpc>
                <a:spcPct val="90000"/>
              </a:lnSpc>
              <a:spcBef>
                <a:spcPts val="1000"/>
              </a:spcBef>
              <a:spcAft>
                <a:spcPts val="0"/>
              </a:spcAft>
              <a:buClr>
                <a:schemeClr val="dk1"/>
              </a:buClr>
              <a:buSzPts val="2800"/>
              <a:buChar char="•"/>
            </a:pPr>
            <a:r>
              <a:rPr lang="en-US"/>
              <a:t>Bridges communicate with special configuration messages (</a:t>
            </a:r>
            <a:r>
              <a:rPr i="1" lang="en-US"/>
              <a:t>BPDUs</a:t>
            </a:r>
            <a:r>
              <a:rPr lang="en-US"/>
              <a:t>)</a:t>
            </a:r>
            <a:endParaRPr/>
          </a:p>
          <a:p>
            <a:pPr indent="-338138" lvl="0" marL="338138" rtl="0" algn="l">
              <a:lnSpc>
                <a:spcPct val="90000"/>
              </a:lnSpc>
              <a:spcBef>
                <a:spcPts val="1000"/>
              </a:spcBef>
              <a:spcAft>
                <a:spcPts val="0"/>
              </a:spcAft>
              <a:buClr>
                <a:schemeClr val="dk1"/>
              </a:buClr>
              <a:buSzPts val="2800"/>
              <a:buChar char="•"/>
            </a:pPr>
            <a:r>
              <a:rPr lang="en-US"/>
              <a:t>Standardized by IEEE 802.1D</a:t>
            </a:r>
            <a:endParaRPr/>
          </a:p>
          <a:p>
            <a:pPr indent="-160338" lvl="0" marL="338138" rtl="0" algn="l">
              <a:lnSpc>
                <a:spcPct val="90000"/>
              </a:lnSpc>
              <a:spcBef>
                <a:spcPts val="1000"/>
              </a:spcBef>
              <a:spcAft>
                <a:spcPts val="0"/>
              </a:spcAft>
              <a:buClr>
                <a:schemeClr val="dk1"/>
              </a:buClr>
              <a:buSzPts val="2800"/>
              <a:buNone/>
            </a:pPr>
            <a:r>
              <a:t/>
            </a:r>
            <a:endParaRPr/>
          </a:p>
          <a:p>
            <a:pPr indent="-338138" lvl="0" marL="338138" rtl="0" algn="l">
              <a:lnSpc>
                <a:spcPct val="90000"/>
              </a:lnSpc>
              <a:spcBef>
                <a:spcPts val="1000"/>
              </a:spcBef>
              <a:spcAft>
                <a:spcPts val="0"/>
              </a:spcAft>
              <a:buClr>
                <a:schemeClr val="dk1"/>
              </a:buClr>
              <a:buSzPts val="2400"/>
              <a:buNone/>
            </a:pPr>
            <a:r>
              <a:rPr lang="en-US" sz="2400"/>
              <a:t>N</a:t>
            </a:r>
            <a:r>
              <a:rPr lang="en-US" sz="2000"/>
              <a:t>ote: redundant paths are good, active redundant paths are bad (they cause loops)</a:t>
            </a:r>
            <a:endParaRPr/>
          </a:p>
          <a:p>
            <a:pPr indent="-211138" lvl="0" marL="338138" rtl="0" algn="l">
              <a:lnSpc>
                <a:spcPct val="90000"/>
              </a:lnSpc>
              <a:spcBef>
                <a:spcPts val="538"/>
              </a:spcBef>
              <a:spcAft>
                <a:spcPts val="0"/>
              </a:spcAft>
              <a:buClr>
                <a:schemeClr val="dk1"/>
              </a:buClr>
              <a:buSzPts val="2000"/>
              <a:buFont typeface="Calibri"/>
              <a:buNone/>
            </a:pPr>
            <a:r>
              <a:t/>
            </a:r>
            <a:endParaRPr sz="2000"/>
          </a:p>
        </p:txBody>
      </p:sp>
      <p:sp>
        <p:nvSpPr>
          <p:cNvPr id="1086" name="Google Shape;1086;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Networks -19CS3602</a:t>
            </a:r>
            <a:endParaRPr/>
          </a:p>
        </p:txBody>
      </p:sp>
      <p:sp>
        <p:nvSpPr>
          <p:cNvPr id="1087" name="Google Shape;108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8" name="Google Shape;1088;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2022-01-06T09:27:11Z</dcterms:created>
  <dc:creator>Augustine Paul</dc:creator>
</cp:coreProperties>
</file>